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61" r:id="rId19"/>
    <p:sldId id="274"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6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811C0A8-C8B3-4413-A06E-0E8043371D72}" type="datetimeFigureOut">
              <a:rPr lang="es-MX" smtClean="0"/>
              <a:t>02/02/2017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811C0A8-C8B3-4413-A06E-0E8043371D72}" type="datetimeFigureOut">
              <a:rPr lang="es-MX" smtClean="0"/>
              <a:t>02/02/2017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811C0A8-C8B3-4413-A06E-0E8043371D72}" type="datetimeFigureOut">
              <a:rPr lang="es-MX" smtClean="0"/>
              <a:t>02/02/2017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811C0A8-C8B3-4413-A06E-0E8043371D72}" type="datetimeFigureOut">
              <a:rPr lang="es-MX" smtClean="0"/>
              <a:t>02/02/2017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9811C0A8-C8B3-4413-A06E-0E8043371D72}" type="datetimeFigureOut">
              <a:rPr lang="es-MX" smtClean="0"/>
              <a:t>02/02/2017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811C0A8-C8B3-4413-A06E-0E8043371D72}" type="datetimeFigureOut">
              <a:rPr lang="es-MX" smtClean="0"/>
              <a:t>02/02/2017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2A7750-1A98-4F18-8FEF-B00FF0C05DFE}"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811C0A8-C8B3-4413-A06E-0E8043371D72}" type="datetimeFigureOut">
              <a:rPr lang="es-MX" smtClean="0"/>
              <a:t>02/02/2017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811C0A8-C8B3-4413-A06E-0E8043371D72}" type="datetimeFigureOut">
              <a:rPr lang="es-MX" smtClean="0"/>
              <a:t>02/02/2017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1C0A8-C8B3-4413-A06E-0E8043371D72}" type="datetimeFigureOut">
              <a:rPr lang="es-MX" smtClean="0"/>
              <a:t>02/02/2017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9811C0A8-C8B3-4413-A06E-0E8043371D72}" type="datetimeFigureOut">
              <a:rPr lang="es-MX" smtClean="0"/>
              <a:t>02/02/2017</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92A7750-1A98-4F18-8FEF-B00FF0C05DFE}"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811C0A8-C8B3-4413-A06E-0E8043371D72}" type="datetimeFigureOut">
              <a:rPr lang="es-MX" smtClean="0"/>
              <a:t>02/02/2017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2A7750-1A98-4F18-8FEF-B00FF0C05DFE}"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811C0A8-C8B3-4413-A06E-0E8043371D72}" type="datetimeFigureOut">
              <a:rPr lang="es-MX" smtClean="0"/>
              <a:t>02/02/2017</a:t>
            </a:fld>
            <a:endParaRPr lang="es-MX"/>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MX"/>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92A7750-1A98-4F18-8FEF-B00FF0C05DFE}"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em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hyperlink" Target="https://www.google.com.mx/url?sa=i&amp;rct=j&amp;q=&amp;esrc=s&amp;source=images&amp;cd=&amp;cad=rja&amp;uact=8&amp;ved=0ahUKEwjf-vSgu7DPAhUE6oMKHRP9DtQQjRwIBw&amp;url=http://portaltransparencia.gob.mx/pot/directorio/begin.do?method%3Dbegin%26_idDependencia%3D12250&amp;bvm=bv.134052249,d.amc&amp;psig=AFQjCNHc4yqQlMRHM05BMZr1BPtJIk6X3g&amp;ust=1475097151858853"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www.google.com.mx/url?sa=i&amp;rct=j&amp;q=&amp;esrc=s&amp;source=images&amp;cd=&amp;cad=rja&amp;uact=8&amp;ved=0ahUKEwimmMLRu7DPAhWl3YMKHXdEDPQQjRwIBw&amp;url=http://zem.mx/noticias/category/salud/page/21/&amp;psig=AFQjCNGCmGvIi-e1mT28cYD6zHlLL5wgbw&amp;ust=1475097249367242"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unicef.org/mexico/spanish/UNICEF_SuplementoAbril2015.pdf" TargetMode="External"/><Relationship Id="rId3" Type="http://schemas.openxmlformats.org/officeDocument/2006/relationships/hyperlink" Target="http://revgastrohnup.univalle.edu.co/a13v15n1s2/a13v15n1s2art5.pd" TargetMode="External"/><Relationship Id="rId7" Type="http://schemas.openxmlformats.org/officeDocument/2006/relationships/hyperlink" Target="http://archivo.eluniversal.com.mx/primera-plana/2013/impreso/lactanciamaterna-al-mas-bajo-nivel-42709.html" TargetMode="External"/><Relationship Id="rId2" Type="http://schemas.openxmlformats.org/officeDocument/2006/relationships/hyperlink" Target="http://argentinainvestiga.edu.ar/noticia.php?id=1290" TargetMode="External"/><Relationship Id="rId1" Type="http://schemas.openxmlformats.org/officeDocument/2006/relationships/slideLayout" Target="../slideLayouts/slideLayout2.xml"/><Relationship Id="rId6" Type="http://schemas.openxmlformats.org/officeDocument/2006/relationships/hyperlink" Target="http://www.who.int/nutrition/topics/exclusive_breastfeeding/es/" TargetMode="External"/><Relationship Id="rId5" Type="http://schemas.openxmlformats.org/officeDocument/2006/relationships/hyperlink" Target="https://neuropediatra.org/2014/07/31/lactancia-materna-todo-ventajas/" TargetMode="External"/><Relationship Id="rId4" Type="http://schemas.openxmlformats.org/officeDocument/2006/relationships/hyperlink" Target="file:///C:\Users\Alonso%20Gonz&#195;&#161;lez\Downloads\S1695403311003316_S300_es%20(2).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7"/>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5" name="4 Título"/>
          <p:cNvSpPr>
            <a:spLocks noGrp="1"/>
          </p:cNvSpPr>
          <p:nvPr>
            <p:ph type="title"/>
          </p:nvPr>
        </p:nvSpPr>
        <p:spPr>
          <a:xfrm rot="19140000">
            <a:off x="905752" y="1692733"/>
            <a:ext cx="5212080" cy="1089427"/>
          </a:xfrm>
        </p:spPr>
        <p:txBody>
          <a:bodyPr/>
          <a:lstStyle/>
          <a:p>
            <a:pPr algn="ctr"/>
            <a:r>
              <a:rPr lang="es-MX" dirty="0" smtClean="0"/>
              <a:t>Proyecto de bancos de leche humana</a:t>
            </a:r>
            <a:endParaRPr lang="es-MX" dirty="0"/>
          </a:p>
        </p:txBody>
      </p:sp>
      <p:pic>
        <p:nvPicPr>
          <p:cNvPr id="1028" name="Picture 4" descr="http://4.bp.blogspot.com/-SmuF4r7TbUs/VWQg0J1ULeI/AAAAAAAADf4/IUDzUHDlxHo/s1600/Donaci%25C3%25B3n%2Bleche%2Bmater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420888"/>
            <a:ext cx="3573016" cy="357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46267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520940" cy="548640"/>
          </a:xfrm>
        </p:spPr>
        <p:txBody>
          <a:bodyPr/>
          <a:lstStyle/>
          <a:p>
            <a:r>
              <a:rPr lang="es-MX" sz="2000" dirty="0" smtClean="0"/>
              <a:t>El mejor método para pasteurizar </a:t>
            </a:r>
            <a:r>
              <a:rPr lang="es-MX" sz="2000" dirty="0" err="1" smtClean="0"/>
              <a:t>lh</a:t>
            </a:r>
            <a:r>
              <a:rPr lang="es-MX" sz="2000" dirty="0" smtClean="0"/>
              <a:t>: método </a:t>
            </a:r>
            <a:r>
              <a:rPr lang="es-MX" sz="2000" dirty="0" err="1" smtClean="0"/>
              <a:t>holder</a:t>
            </a:r>
            <a:endParaRPr lang="es-MX" sz="2000" dirty="0"/>
          </a:p>
        </p:txBody>
      </p:sp>
      <p:sp>
        <p:nvSpPr>
          <p:cNvPr id="3" name="2 Marcador de contenido"/>
          <p:cNvSpPr>
            <a:spLocks noGrp="1"/>
          </p:cNvSpPr>
          <p:nvPr>
            <p:ph idx="1"/>
          </p:nvPr>
        </p:nvSpPr>
        <p:spPr>
          <a:xfrm>
            <a:off x="179512" y="908720"/>
            <a:ext cx="8712968" cy="4176464"/>
          </a:xfrm>
        </p:spPr>
        <p:txBody>
          <a:bodyPr>
            <a:normAutofit fontScale="55000" lnSpcReduction="20000"/>
          </a:bodyPr>
          <a:lstStyle/>
          <a:p>
            <a:pPr lvl="1" algn="just"/>
            <a:r>
              <a:rPr lang="es-MX" sz="3200" b="1" dirty="0" smtClean="0"/>
              <a:t>De acuerdo con la agencia de divulgación científica </a:t>
            </a:r>
            <a:r>
              <a:rPr lang="es-MX" sz="3200" b="1" i="1" dirty="0" smtClean="0"/>
              <a:t>Argentina Investiga (2011), “</a:t>
            </a:r>
            <a:r>
              <a:rPr lang="es-MX" sz="3200" b="1" dirty="0"/>
              <a:t>P</a:t>
            </a:r>
            <a:r>
              <a:rPr lang="es-MX" sz="3200" b="1" dirty="0" smtClean="0"/>
              <a:t>ara </a:t>
            </a:r>
            <a:r>
              <a:rPr lang="es-MX" sz="3200" b="1" dirty="0"/>
              <a:t>su conservación, la leche humana debe someterse a un proceso de pasteurización y a estrictos controles de calidad que aseguran su valor nutricional y seguridad bacteriológica. </a:t>
            </a:r>
            <a:r>
              <a:rPr lang="es-MX" sz="3200" b="1" dirty="0">
                <a:solidFill>
                  <a:schemeClr val="accent2"/>
                </a:solidFill>
              </a:rPr>
              <a:t>El método de pasteurización recomendado es el llamado Holder, un proceso más lento que el utilizado para la leche de vaca: se calienta la muestra a baño maría a 62,5 </a:t>
            </a:r>
            <a:r>
              <a:rPr lang="es-MX" sz="3200" b="1" dirty="0" err="1">
                <a:solidFill>
                  <a:schemeClr val="accent2"/>
                </a:solidFill>
              </a:rPr>
              <a:t>ºC</a:t>
            </a:r>
            <a:r>
              <a:rPr lang="es-MX" sz="3200" b="1" dirty="0">
                <a:solidFill>
                  <a:schemeClr val="accent2"/>
                </a:solidFill>
              </a:rPr>
              <a:t> durante 30 minutos y, posteriormente, se enfría rápido (5ºC) y se conserva hasta su utilización a -</a:t>
            </a:r>
            <a:r>
              <a:rPr lang="es-MX" sz="3200" b="1" dirty="0" smtClean="0">
                <a:solidFill>
                  <a:schemeClr val="accent2"/>
                </a:solidFill>
              </a:rPr>
              <a:t>20ºC”.</a:t>
            </a:r>
            <a:r>
              <a:rPr lang="es-MX" sz="3200" b="1" dirty="0">
                <a:solidFill>
                  <a:schemeClr val="accent2"/>
                </a:solidFill>
              </a:rPr>
              <a:t> </a:t>
            </a:r>
            <a:endParaRPr lang="es-MX" sz="3200" b="1" dirty="0" smtClean="0">
              <a:solidFill>
                <a:schemeClr val="accent2"/>
              </a:solidFill>
            </a:endParaRPr>
          </a:p>
          <a:p>
            <a:pPr marL="0" lvl="1" indent="0">
              <a:buNone/>
            </a:pPr>
            <a:endParaRPr lang="es-MX" sz="3200" b="1" dirty="0" smtClean="0">
              <a:solidFill>
                <a:schemeClr val="accent2"/>
              </a:solidFill>
            </a:endParaRPr>
          </a:p>
          <a:p>
            <a:pPr lvl="1" algn="just"/>
            <a:r>
              <a:rPr lang="es-MX" sz="3200" dirty="0" smtClean="0"/>
              <a:t>“[…] si se aplica la misma metodología que con la leche vacuna (70°C durante 15 segundos), se producen pérdidas de factores inmunológicos y vitaminas en mayor proporción que con el método Holder. La pasteurización a 62.5°C durante 30 minutos es un método recomendado para la destrucción del Virus de Inmunodeficiencia Humana (VIH) y permite el almacenamiento de leche y la alimentación de niños prematuros” (Argentina investiga, 2011).</a:t>
            </a:r>
          </a:p>
          <a:p>
            <a:pPr marL="0" lvl="1" indent="0" algn="just">
              <a:buNone/>
            </a:pPr>
            <a:r>
              <a:rPr lang="es-MX" dirty="0" smtClean="0"/>
              <a:t/>
            </a:r>
            <a:br>
              <a:rPr lang="es-MX" dirty="0" smtClean="0"/>
            </a:br>
            <a:r>
              <a:rPr lang="es-MX" dirty="0" smtClean="0"/>
              <a:t/>
            </a:r>
            <a:br>
              <a:rPr lang="es-MX" dirty="0" smtClean="0"/>
            </a:br>
            <a:endParaRPr lang="es-MX" dirty="0"/>
          </a:p>
        </p:txBody>
      </p:sp>
      <p:pic>
        <p:nvPicPr>
          <p:cNvPr id="5"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360117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188640"/>
            <a:ext cx="5500092" cy="548640"/>
          </a:xfrm>
        </p:spPr>
        <p:txBody>
          <a:bodyPr/>
          <a:lstStyle/>
          <a:p>
            <a:r>
              <a:rPr lang="es-MX" dirty="0" smtClean="0"/>
              <a:t>Pasteurizador </a:t>
            </a:r>
            <a:r>
              <a:rPr lang="es-MX" dirty="0" err="1" smtClean="0"/>
              <a:t>hsc</a:t>
            </a:r>
            <a:endParaRPr lang="es-MX" dirty="0"/>
          </a:p>
        </p:txBody>
      </p:sp>
      <p:sp>
        <p:nvSpPr>
          <p:cNvPr id="3" name="2 Marcador de contenido"/>
          <p:cNvSpPr>
            <a:spLocks noGrp="1"/>
          </p:cNvSpPr>
          <p:nvPr>
            <p:ph idx="1"/>
          </p:nvPr>
        </p:nvSpPr>
        <p:spPr>
          <a:xfrm>
            <a:off x="2903950" y="836712"/>
            <a:ext cx="5976664" cy="3992027"/>
          </a:xfrm>
        </p:spPr>
        <p:txBody>
          <a:bodyPr>
            <a:normAutofit/>
          </a:bodyPr>
          <a:lstStyle/>
          <a:p>
            <a:pPr lvl="1" algn="just"/>
            <a:r>
              <a:rPr lang="es-MX" sz="1800" dirty="0" smtClean="0"/>
              <a:t>El pasteurizador de HSC, que es distribuido en México de manera exclusiva por </a:t>
            </a:r>
            <a:r>
              <a:rPr lang="es-MX" sz="1800" b="1" dirty="0" smtClean="0"/>
              <a:t>Medical </a:t>
            </a:r>
            <a:r>
              <a:rPr lang="es-MX" sz="1800" b="1" dirty="0" err="1" smtClean="0"/>
              <a:t>Devices</a:t>
            </a:r>
            <a:r>
              <a:rPr lang="es-MX" sz="1800" b="1" dirty="0" smtClean="0"/>
              <a:t> de México, S.A. de C.V., </a:t>
            </a:r>
            <a:r>
              <a:rPr lang="es-MX" sz="1800" dirty="0" smtClean="0"/>
              <a:t>permite una pasteurización </a:t>
            </a:r>
            <a:r>
              <a:rPr lang="es-MX" sz="1800" dirty="0"/>
              <a:t>a baja temperatura de tipo </a:t>
            </a:r>
            <a:r>
              <a:rPr lang="es-MX" sz="1800" dirty="0" smtClean="0"/>
              <a:t>Holder para </a:t>
            </a:r>
            <a:r>
              <a:rPr lang="es-MX" sz="1800" dirty="0"/>
              <a:t>eliminar </a:t>
            </a:r>
            <a:r>
              <a:rPr lang="es-MX" sz="1800" dirty="0" smtClean="0"/>
              <a:t>la </a:t>
            </a:r>
            <a:r>
              <a:rPr lang="es-MX" sz="1800" dirty="0"/>
              <a:t>fauna microbiana </a:t>
            </a:r>
            <a:r>
              <a:rPr lang="es-MX" sz="1800" dirty="0" smtClean="0"/>
              <a:t>y </a:t>
            </a:r>
            <a:r>
              <a:rPr lang="es-MX" sz="1800" dirty="0"/>
              <a:t>preservar al máximo las sustancias inmunológicas de la leche</a:t>
            </a:r>
            <a:r>
              <a:rPr lang="es-MX" sz="1800" dirty="0" smtClean="0"/>
              <a:t>.</a:t>
            </a:r>
          </a:p>
          <a:p>
            <a:pPr lvl="2" algn="just">
              <a:buFont typeface="Wingdings" panose="05000000000000000000" pitchFamily="2" charset="2"/>
              <a:buChar char="ü"/>
            </a:pPr>
            <a:r>
              <a:rPr lang="es-MX" sz="1800" dirty="0" smtClean="0"/>
              <a:t>Es el único equipo en el mercado que garantiza una temperatura homogénea de +/- .5°C.</a:t>
            </a:r>
          </a:p>
          <a:p>
            <a:pPr lvl="2" algn="just">
              <a:buFont typeface="Wingdings" panose="05000000000000000000" pitchFamily="2" charset="2"/>
              <a:buChar char="ü"/>
            </a:pPr>
            <a:r>
              <a:rPr lang="es-MX" sz="1800" dirty="0" smtClean="0"/>
              <a:t>Su método de agitación de frascos permite que la leche sea homogénea (que sus componentes no queden separados).</a:t>
            </a:r>
          </a:p>
          <a:p>
            <a:pPr lvl="2" algn="just">
              <a:buFont typeface="Wingdings" panose="05000000000000000000" pitchFamily="2" charset="2"/>
              <a:buChar char="ü"/>
            </a:pPr>
            <a:r>
              <a:rPr lang="es-MX" sz="1800" dirty="0" smtClean="0"/>
              <a:t>Cuenta con sistema de enfriamiento automático</a:t>
            </a:r>
          </a:p>
          <a:p>
            <a:pPr lvl="2" algn="just">
              <a:buFont typeface="Wingdings" panose="05000000000000000000" pitchFamily="2" charset="2"/>
              <a:buChar char="ü"/>
            </a:pPr>
            <a:r>
              <a:rPr lang="es-MX" sz="1800" dirty="0" smtClean="0"/>
              <a:t>Software de trazabilidad que permite ver en tiempo real cada ciclo de pasteurización.</a:t>
            </a:r>
          </a:p>
          <a:p>
            <a:pPr lvl="1" algn="just"/>
            <a:endParaRPr lang="es-MX" dirty="0"/>
          </a:p>
        </p:txBody>
      </p:sp>
      <p:pic>
        <p:nvPicPr>
          <p:cNvPr id="11266" name="Picture 2" descr="Logo HSC neonatlogy"/>
          <p:cNvPicPr>
            <a:picLocks noChangeAspect="1" noChangeArrowheads="1"/>
          </p:cNvPicPr>
          <p:nvPr/>
        </p:nvPicPr>
        <p:blipFill rotWithShape="1">
          <a:blip r:embed="rId2">
            <a:extLst>
              <a:ext uri="{28A0092B-C50C-407E-A947-70E740481C1C}">
                <a14:useLocalDpi xmlns:a14="http://schemas.microsoft.com/office/drawing/2010/main" val="0"/>
              </a:ext>
            </a:extLst>
          </a:blip>
          <a:srcRect r="39734"/>
          <a:stretch/>
        </p:blipFill>
        <p:spPr bwMode="auto">
          <a:xfrm>
            <a:off x="467544" y="588091"/>
            <a:ext cx="1872208" cy="155328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hsc-inox.com/images/produits/neonatalogie/pas10000/pasteurisateur-lait-maternel-pas10000.jpg"/>
          <p:cNvPicPr>
            <a:picLocks noChangeAspect="1" noChangeArrowheads="1"/>
          </p:cNvPicPr>
          <p:nvPr/>
        </p:nvPicPr>
        <p:blipFill rotWithShape="1">
          <a:blip r:embed="rId3">
            <a:extLst>
              <a:ext uri="{28A0092B-C50C-407E-A947-70E740481C1C}">
                <a14:useLocalDpi xmlns:a14="http://schemas.microsoft.com/office/drawing/2010/main" val="0"/>
              </a:ext>
            </a:extLst>
          </a:blip>
          <a:srcRect l="8847" r="6352" b="7926"/>
          <a:stretch/>
        </p:blipFill>
        <p:spPr bwMode="auto">
          <a:xfrm>
            <a:off x="251520" y="2132856"/>
            <a:ext cx="2482889" cy="26958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390257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5102" t="2719" r="27211" b="20783"/>
          <a:stretch/>
        </p:blipFill>
        <p:spPr bwMode="auto">
          <a:xfrm>
            <a:off x="307975" y="1196752"/>
            <a:ext cx="3790950" cy="240982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AutoShape 2" descr="Resultado de imagen para pasteurización método Hol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pasteurización método Hold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294" name="Picture 6" descr="Resultado de imagen para pasteurización método 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086296"/>
            <a:ext cx="4762500" cy="2630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Image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2756341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4582" y="188640"/>
            <a:ext cx="8219865" cy="792088"/>
          </a:xfrm>
        </p:spPr>
        <p:txBody>
          <a:bodyPr/>
          <a:lstStyle/>
          <a:p>
            <a:pPr algn="ctr"/>
            <a:r>
              <a:rPr lang="es-MX" dirty="0" smtClean="0"/>
              <a:t>ETAPAS DEL BLH</a:t>
            </a:r>
            <a:endParaRPr lang="es-MX" dirty="0"/>
          </a:p>
        </p:txBody>
      </p:sp>
      <p:pic>
        <p:nvPicPr>
          <p:cNvPr id="13314" name="Picture 2" descr="http://1.bp.blogspot.com/-Sgmim61HsZY/VVohp5X2cYI/AAAAAAAAHOA/2KA-nU2Ehwk/s1600/proceso%2Bdonar%2Blec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06" y="980728"/>
            <a:ext cx="3888432" cy="387551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13316" name="Picture 4" descr="http://1.bp.blogspot.com/-Qs3jhzBkNRE/VWuzpDCnFUI/AAAAAAAAA_Q/irBVFRfz1k4/s1600/extracc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51649"/>
          <a:stretch/>
        </p:blipFill>
        <p:spPr bwMode="auto">
          <a:xfrm>
            <a:off x="4572000" y="980728"/>
            <a:ext cx="1775631" cy="12241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8" name="Picture 6" descr="Resultado de imagen para test microbiológico leche humana"/>
          <p:cNvPicPr>
            <a:picLocks noChangeAspect="1" noChangeArrowheads="1"/>
          </p:cNvPicPr>
          <p:nvPr/>
        </p:nvPicPr>
        <p:blipFill rotWithShape="1">
          <a:blip r:embed="rId5">
            <a:extLst>
              <a:ext uri="{28A0092B-C50C-407E-A947-70E740481C1C}">
                <a14:useLocalDpi xmlns:a14="http://schemas.microsoft.com/office/drawing/2010/main" val="0"/>
              </a:ext>
            </a:extLst>
          </a:blip>
          <a:srcRect l="3934" t="5552" r="5494" b="6066"/>
          <a:stretch/>
        </p:blipFill>
        <p:spPr bwMode="auto">
          <a:xfrm>
            <a:off x="6588224" y="1772816"/>
            <a:ext cx="1938334" cy="14185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8" descr="Resultado de imagen para pasteurización leche humana HS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10" descr="Resultado de imagen para pasteurización leche humana HS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4" name="13 Imagen"/>
          <p:cNvPicPr/>
          <p:nvPr/>
        </p:nvPicPr>
        <p:blipFill rotWithShape="1">
          <a:blip r:embed="rId6"/>
          <a:srcRect l="10885" t="36859" r="60714" b="28973"/>
          <a:stretch/>
        </p:blipFill>
        <p:spPr bwMode="auto">
          <a:xfrm>
            <a:off x="4617977" y="2492185"/>
            <a:ext cx="1872208" cy="1378937"/>
          </a:xfrm>
          <a:prstGeom prst="ellipse">
            <a:avLst/>
          </a:prstGeom>
          <a:ln>
            <a:noFill/>
          </a:ln>
          <a:effectLst>
            <a:softEdge rad="112500"/>
          </a:effectLst>
          <a:extLst>
            <a:ext uri="{53640926-AAD7-44D8-BBD7-CCE9431645EC}">
              <a14:shadowObscured xmlns:a14="http://schemas.microsoft.com/office/drawing/2010/main"/>
            </a:ext>
          </a:extLst>
        </p:spPr>
      </p:pic>
      <p:sp>
        <p:nvSpPr>
          <p:cNvPr id="10" name="AutoShape 13" descr="Resultado de imagen para Distribución de leche huma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 name="15 Imagen" descr="Resultado de imagen para Distribución de leche humana"/>
          <p:cNvPicPr/>
          <p:nvPr/>
        </p:nvPicPr>
        <p:blipFill>
          <a:blip r:embed="rId7">
            <a:extLst>
              <a:ext uri="{28A0092B-C50C-407E-A947-70E740481C1C}">
                <a14:useLocalDpi xmlns:a14="http://schemas.microsoft.com/office/drawing/2010/main" val="0"/>
              </a:ext>
            </a:extLst>
          </a:blip>
          <a:srcRect/>
          <a:stretch>
            <a:fillRect/>
          </a:stretch>
        </p:blipFill>
        <p:spPr bwMode="auto">
          <a:xfrm>
            <a:off x="6588224" y="3429000"/>
            <a:ext cx="2049016" cy="1428750"/>
          </a:xfrm>
          <a:prstGeom prst="ellipse">
            <a:avLst/>
          </a:prstGeom>
          <a:ln>
            <a:noFill/>
          </a:ln>
          <a:effectLst>
            <a:softEdge rad="112500"/>
          </a:effectLst>
        </p:spPr>
      </p:pic>
    </p:spTree>
    <p:extLst>
      <p:ext uri="{BB962C8B-B14F-4D97-AF65-F5344CB8AC3E}">
        <p14:creationId xmlns:p14="http://schemas.microsoft.com/office/powerpoint/2010/main" val="2914544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0" y="511805"/>
            <a:ext cx="4176464"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600" b="1" dirty="0" smtClean="0">
                <a:solidFill>
                  <a:schemeClr val="accent2"/>
                </a:solidFill>
              </a:rPr>
              <a:t>2.- Selección y clasificación de LH </a:t>
            </a:r>
          </a:p>
          <a:p>
            <a:pPr marL="285750" indent="-285750">
              <a:buFont typeface="Arial" panose="020B0604020202020204" pitchFamily="34" charset="0"/>
              <a:buChar char="•"/>
            </a:pPr>
            <a:r>
              <a:rPr lang="es-MX" sz="1600" dirty="0" smtClean="0"/>
              <a:t>La leche cruda se recibe en el BLH para pre-almacenamiento</a:t>
            </a:r>
          </a:p>
          <a:p>
            <a:pPr marL="285750" indent="-285750" algn="just">
              <a:buFont typeface="Arial" panose="020B0604020202020204" pitchFamily="34" charset="0"/>
              <a:buChar char="•"/>
            </a:pPr>
            <a:r>
              <a:rPr lang="es-MX" sz="1600" dirty="0" smtClean="0"/>
              <a:t>Se toman muestras para mediciones de PH de cultivos, recuento de colonias, se descartan las contaminadas con patógenos.</a:t>
            </a:r>
          </a:p>
          <a:p>
            <a:pPr marL="285750" indent="-285750" algn="just">
              <a:buFont typeface="Arial" panose="020B0604020202020204" pitchFamily="34" charset="0"/>
              <a:buChar char="•"/>
            </a:pPr>
            <a:r>
              <a:rPr lang="es-MX" sz="1600" dirty="0" smtClean="0"/>
              <a:t>La leche seleccionada se analiza en zonas estériles, para su posterior proceso.</a:t>
            </a:r>
            <a:endParaRPr lang="es-MX" sz="1600" dirty="0"/>
          </a:p>
        </p:txBody>
      </p:sp>
      <p:sp>
        <p:nvSpPr>
          <p:cNvPr id="8" name="7 CuadroTexto"/>
          <p:cNvSpPr txBox="1"/>
          <p:nvPr/>
        </p:nvSpPr>
        <p:spPr>
          <a:xfrm>
            <a:off x="251520" y="188640"/>
            <a:ext cx="417646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600" b="1" dirty="0" smtClean="0">
                <a:solidFill>
                  <a:schemeClr val="accent2"/>
                </a:solidFill>
              </a:rPr>
              <a:t>1.- Selección madre donante</a:t>
            </a:r>
          </a:p>
          <a:p>
            <a:pPr marL="285750" indent="-285750">
              <a:buFont typeface="Arial" panose="020B0604020202020204" pitchFamily="34" charset="0"/>
              <a:buChar char="•"/>
            </a:pPr>
            <a:r>
              <a:rPr lang="es-MX" sz="1600" dirty="0" smtClean="0"/>
              <a:t>Pueden ser donantes, todas las madres que están amamantando y poseen excedentes de leche, además de un buen estado de salud.</a:t>
            </a:r>
            <a:endParaRPr lang="es-MX" sz="1600" dirty="0"/>
          </a:p>
        </p:txBody>
      </p:sp>
      <p:sp>
        <p:nvSpPr>
          <p:cNvPr id="9" name="8 CuadroTexto"/>
          <p:cNvSpPr txBox="1"/>
          <p:nvPr/>
        </p:nvSpPr>
        <p:spPr>
          <a:xfrm>
            <a:off x="251520" y="1628800"/>
            <a:ext cx="417646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600" b="1" dirty="0" smtClean="0">
                <a:solidFill>
                  <a:schemeClr val="accent2"/>
                </a:solidFill>
              </a:rPr>
              <a:t>3.- Pasteurización por método Holder</a:t>
            </a:r>
          </a:p>
          <a:p>
            <a:pPr marL="285750" indent="-285750">
              <a:buFont typeface="Arial" panose="020B0604020202020204" pitchFamily="34" charset="0"/>
              <a:buChar char="•"/>
            </a:pPr>
            <a:r>
              <a:rPr lang="es-MX" sz="1600" dirty="0" smtClean="0"/>
              <a:t>El objetivo principal es inactivar algunos virus que pueden ser de riesgo para los recién nacidos.</a:t>
            </a:r>
          </a:p>
          <a:p>
            <a:pPr marL="285750" indent="-285750">
              <a:buFont typeface="Arial" panose="020B0604020202020204" pitchFamily="34" charset="0"/>
              <a:buChar char="•"/>
            </a:pPr>
            <a:r>
              <a:rPr lang="es-MX" sz="1600" dirty="0" smtClean="0"/>
              <a:t>Debido a la variabilidad nutricional, la leche seleccionada procedente de diferentes madres, se mezcla para obtener un producto más homogéneo. ( en Europa)</a:t>
            </a:r>
          </a:p>
          <a:p>
            <a:pPr marL="285750" indent="-285750">
              <a:buFont typeface="Arial" panose="020B0604020202020204" pitchFamily="34" charset="0"/>
              <a:buChar char="•"/>
            </a:pPr>
            <a:r>
              <a:rPr lang="es-MX" sz="1600" dirty="0" smtClean="0"/>
              <a:t>La pasteurización Holder es el único método recomendado para tratar la LH y garantizar su seguridad microbiológica.</a:t>
            </a:r>
            <a:endParaRPr lang="es-MX" sz="1600" dirty="0"/>
          </a:p>
        </p:txBody>
      </p:sp>
      <p:sp>
        <p:nvSpPr>
          <p:cNvPr id="10" name="9 CuadroTexto"/>
          <p:cNvSpPr txBox="1"/>
          <p:nvPr/>
        </p:nvSpPr>
        <p:spPr>
          <a:xfrm>
            <a:off x="4572000" y="3224302"/>
            <a:ext cx="4176464"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600" b="1" dirty="0" smtClean="0">
                <a:solidFill>
                  <a:schemeClr val="accent2"/>
                </a:solidFill>
              </a:rPr>
              <a:t>4.- Clasificación y congelación</a:t>
            </a:r>
          </a:p>
          <a:p>
            <a:pPr marL="285750" indent="-285750">
              <a:buFont typeface="Arial" panose="020B0604020202020204" pitchFamily="34" charset="0"/>
              <a:buChar char="•"/>
            </a:pPr>
            <a:r>
              <a:rPr lang="es-MX" sz="1600" dirty="0" smtClean="0"/>
              <a:t>Luego de la pasteurización se realizan nuevamente un análisis de cultivo, para garantizar que la pasteurización fue exitosa.</a:t>
            </a:r>
          </a:p>
          <a:p>
            <a:pPr marL="285750" indent="-285750">
              <a:buFont typeface="Arial" panose="020B0604020202020204" pitchFamily="34" charset="0"/>
              <a:buChar char="•"/>
            </a:pPr>
            <a:r>
              <a:rPr lang="es-MX" sz="1600" dirty="0" smtClean="0"/>
              <a:t>Posteriormente se re-envasa, congela y almacena para su distribución.</a:t>
            </a:r>
            <a:endParaRPr lang="es-MX" sz="1600" dirty="0"/>
          </a:p>
        </p:txBody>
      </p:sp>
      <p:sp>
        <p:nvSpPr>
          <p:cNvPr id="11" name="10 CuadroTexto"/>
          <p:cNvSpPr txBox="1"/>
          <p:nvPr/>
        </p:nvSpPr>
        <p:spPr>
          <a:xfrm>
            <a:off x="243813" y="4797152"/>
            <a:ext cx="4176464"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600" b="1" dirty="0">
                <a:solidFill>
                  <a:schemeClr val="accent2"/>
                </a:solidFill>
              </a:rPr>
              <a:t>5</a:t>
            </a:r>
            <a:r>
              <a:rPr lang="es-MX" sz="1600" b="1" dirty="0" smtClean="0">
                <a:solidFill>
                  <a:schemeClr val="accent2"/>
                </a:solidFill>
              </a:rPr>
              <a:t>.- Distribución</a:t>
            </a:r>
          </a:p>
          <a:p>
            <a:pPr marL="285750" indent="-285750">
              <a:buFont typeface="Arial" panose="020B0604020202020204" pitchFamily="34" charset="0"/>
              <a:buChar char="•"/>
            </a:pPr>
            <a:r>
              <a:rPr lang="es-MX" sz="1600" dirty="0" smtClean="0"/>
              <a:t>La leche procesada (pasteurizada y congelada) se distribuye según indicación médica, priorizando a los receptores en base a su necesidad, diagnóstico y la severidad de su enfermedad.</a:t>
            </a:r>
            <a:endParaRPr lang="es-MX" sz="1600" dirty="0"/>
          </a:p>
        </p:txBody>
      </p:sp>
      <p:pic>
        <p:nvPicPr>
          <p:cNvPr id="12"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5301207"/>
            <a:ext cx="3096344" cy="124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24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5013176"/>
            <a:ext cx="9144000"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Título"/>
          <p:cNvSpPr>
            <a:spLocks noGrp="1"/>
          </p:cNvSpPr>
          <p:nvPr>
            <p:ph type="title"/>
          </p:nvPr>
        </p:nvSpPr>
        <p:spPr/>
        <p:txBody>
          <a:bodyPr/>
          <a:lstStyle/>
          <a:p>
            <a:pPr algn="ctr"/>
            <a:r>
              <a:rPr lang="es-MX" dirty="0" smtClean="0"/>
              <a:t>EQUIPOS que conforman el </a:t>
            </a:r>
            <a:r>
              <a:rPr lang="es-MX" dirty="0" err="1" smtClean="0"/>
              <a:t>blh</a:t>
            </a:r>
            <a:endParaRPr lang="es-MX" dirty="0"/>
          </a:p>
        </p:txBody>
      </p:sp>
      <p:sp>
        <p:nvSpPr>
          <p:cNvPr id="6" name="5 Marcador de contenido"/>
          <p:cNvSpPr>
            <a:spLocks noGrp="1"/>
          </p:cNvSpPr>
          <p:nvPr>
            <p:ph idx="1"/>
          </p:nvPr>
        </p:nvSpPr>
        <p:spPr>
          <a:xfrm>
            <a:off x="251520" y="980728"/>
            <a:ext cx="8496944" cy="5256584"/>
          </a:xfr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ormAutofit/>
          </a:bodyPr>
          <a:lstStyle/>
          <a:p>
            <a:endParaRPr lang="es-ES" altLang="es-MX" dirty="0" smtClean="0">
              <a:solidFill>
                <a:schemeClr val="bg1"/>
              </a:solidFill>
              <a:latin typeface="+mj-lt"/>
              <a:cs typeface="Arial" charset="0"/>
            </a:endParaRPr>
          </a:p>
          <a:p>
            <a:r>
              <a:rPr lang="es-ES" altLang="es-MX" dirty="0" smtClean="0">
                <a:solidFill>
                  <a:schemeClr val="bg1"/>
                </a:solidFill>
                <a:latin typeface="+mj-lt"/>
                <a:cs typeface="Arial" charset="0"/>
              </a:rPr>
              <a:t>PASTEURIZADOR</a:t>
            </a:r>
            <a:endParaRPr lang="es-ES" altLang="es-MX" dirty="0">
              <a:solidFill>
                <a:schemeClr val="bg1"/>
              </a:solidFill>
              <a:latin typeface="+mj-lt"/>
              <a:cs typeface="Arial" charset="0"/>
            </a:endParaRPr>
          </a:p>
          <a:p>
            <a:r>
              <a:rPr lang="es-ES" altLang="es-MX" dirty="0">
                <a:solidFill>
                  <a:schemeClr val="bg1"/>
                </a:solidFill>
                <a:latin typeface="+mj-lt"/>
                <a:cs typeface="Arial" charset="0"/>
              </a:rPr>
              <a:t>ANALIZADOR DE LECHE HUMANA</a:t>
            </a:r>
          </a:p>
          <a:p>
            <a:r>
              <a:rPr lang="es-MX" altLang="es-MX" dirty="0">
                <a:solidFill>
                  <a:schemeClr val="bg1"/>
                </a:solidFill>
                <a:latin typeface="+mj-lt"/>
                <a:cs typeface="Arial" charset="0"/>
              </a:rPr>
              <a:t>LAVADORA DE  FRASCOS</a:t>
            </a:r>
          </a:p>
          <a:p>
            <a:r>
              <a:rPr lang="es-MX" altLang="es-MX" dirty="0">
                <a:solidFill>
                  <a:schemeClr val="bg1"/>
                </a:solidFill>
                <a:latin typeface="+mj-lt"/>
                <a:cs typeface="Arial" charset="0"/>
              </a:rPr>
              <a:t>CAMPANA FLUJO LAMINAR</a:t>
            </a:r>
            <a:endParaRPr lang="es-MX" altLang="es-MX" sz="1800" dirty="0">
              <a:solidFill>
                <a:schemeClr val="bg1"/>
              </a:solidFill>
              <a:latin typeface="+mj-lt"/>
              <a:cs typeface="Arial" charset="0"/>
            </a:endParaRPr>
          </a:p>
          <a:p>
            <a:r>
              <a:rPr lang="es-MX" altLang="es-MX" dirty="0">
                <a:solidFill>
                  <a:schemeClr val="bg1"/>
                </a:solidFill>
                <a:latin typeface="+mj-lt"/>
                <a:cs typeface="Arial" charset="0"/>
              </a:rPr>
              <a:t>INCUBADORA (ESTUFA DE CULTIVO BACTERIOLOGICO).</a:t>
            </a:r>
            <a:endParaRPr lang="es-ES" altLang="es-MX" dirty="0">
              <a:solidFill>
                <a:schemeClr val="bg1"/>
              </a:solidFill>
              <a:latin typeface="+mj-lt"/>
            </a:endParaRPr>
          </a:p>
          <a:p>
            <a:r>
              <a:rPr lang="es-MX" altLang="es-MX" dirty="0">
                <a:solidFill>
                  <a:schemeClr val="bg1"/>
                </a:solidFill>
                <a:latin typeface="+mj-lt"/>
                <a:cs typeface="Arial" charset="0"/>
              </a:rPr>
              <a:t>REFRIGERADOR PARA LECHE MATERNA</a:t>
            </a:r>
          </a:p>
          <a:p>
            <a:r>
              <a:rPr lang="es-MX" altLang="es-MX" dirty="0">
                <a:solidFill>
                  <a:schemeClr val="bg1"/>
                </a:solidFill>
                <a:latin typeface="+mj-lt"/>
                <a:cs typeface="Arial" charset="0"/>
              </a:rPr>
              <a:t>CONGELADOR PARA LECHE MATERNA</a:t>
            </a:r>
          </a:p>
          <a:p>
            <a:r>
              <a:rPr lang="es-MX" altLang="es-MX" dirty="0">
                <a:solidFill>
                  <a:schemeClr val="bg1"/>
                </a:solidFill>
                <a:latin typeface="+mj-lt"/>
                <a:cs typeface="Arial" charset="0"/>
              </a:rPr>
              <a:t>MICROCENTRIFUGA PARA TUBOS CAPILARES</a:t>
            </a:r>
          </a:p>
          <a:p>
            <a:r>
              <a:rPr lang="es-MX" altLang="es-MX" dirty="0">
                <a:solidFill>
                  <a:schemeClr val="bg1"/>
                </a:solidFill>
                <a:latin typeface="+mj-lt"/>
                <a:cs typeface="Arial" charset="0"/>
              </a:rPr>
              <a:t>AGITADOR DE TUBOS VORTEX</a:t>
            </a:r>
          </a:p>
          <a:p>
            <a:r>
              <a:rPr lang="es-MX" altLang="es-MX" dirty="0">
                <a:solidFill>
                  <a:schemeClr val="bg1"/>
                </a:solidFill>
                <a:latin typeface="+mj-lt"/>
                <a:cs typeface="Arial" charset="0"/>
              </a:rPr>
              <a:t>BAÑO MARIA </a:t>
            </a:r>
          </a:p>
          <a:p>
            <a:r>
              <a:rPr lang="es-MX" altLang="es-MX" dirty="0">
                <a:solidFill>
                  <a:schemeClr val="bg1"/>
                </a:solidFill>
                <a:latin typeface="+mj-lt"/>
                <a:cs typeface="Arial" charset="0"/>
              </a:rPr>
              <a:t>MEDIDOR DE PH</a:t>
            </a:r>
          </a:p>
          <a:p>
            <a:r>
              <a:rPr lang="es-MX" altLang="es-MX" dirty="0">
                <a:solidFill>
                  <a:schemeClr val="bg1"/>
                </a:solidFill>
                <a:latin typeface="+mj-lt"/>
                <a:cs typeface="Arial" charset="0"/>
              </a:rPr>
              <a:t>TIRALECHE ELECTRICO  CON BASE </a:t>
            </a:r>
          </a:p>
        </p:txBody>
      </p:sp>
      <p:pic>
        <p:nvPicPr>
          <p:cNvPr id="15362" name="Picture 2" descr="http://www.vikers.es/img_productos/05_03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7777" y="1177109"/>
            <a:ext cx="1644623" cy="12437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3" name="Picture 4" descr="http://www.hsc-inox.com/images/produits/neonatalogie/pas10000/pasteurisateur-lait-maternel-pas100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47" r="6352" b="7926"/>
          <a:stretch/>
        </p:blipFill>
        <p:spPr bwMode="auto">
          <a:xfrm>
            <a:off x="4200330" y="1052736"/>
            <a:ext cx="1444826" cy="16277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5364" name="Picture 4" descr="http://www.goldsupport.cl/img-productos/20120323161644_asaz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7737" y="4583844"/>
            <a:ext cx="1362946" cy="13517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5368" name="Picture 8" descr="http://www.servovendi.com/media/catalog/product/cache/1/image/9df78eab33525d08d6e5fb8d27136e95/m/o/monitor_-_medidor_ph_de_sobremesa_-_phmetro_laboratorio_hanna_0_01_ph_hi_2210_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045" t="7510" r="6723" b="9407"/>
          <a:stretch/>
        </p:blipFill>
        <p:spPr bwMode="auto">
          <a:xfrm>
            <a:off x="4178559" y="4720313"/>
            <a:ext cx="1372818" cy="9974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 name="9 Imagen" descr="http://www.ardomedical.com/files/ardo/products/carum-1.jpg"/>
          <p:cNvPicPr/>
          <p:nvPr/>
        </p:nvPicPr>
        <p:blipFill rotWithShape="1">
          <a:blip r:embed="rId6" cstate="print">
            <a:extLst>
              <a:ext uri="{28A0092B-C50C-407E-A947-70E740481C1C}">
                <a14:useLocalDpi xmlns:a14="http://schemas.microsoft.com/office/drawing/2010/main" val="0"/>
              </a:ext>
            </a:extLst>
          </a:blip>
          <a:srcRect l="5093" t="19694" r="5093" b="19864"/>
          <a:stretch/>
        </p:blipFill>
        <p:spPr bwMode="auto">
          <a:xfrm>
            <a:off x="4716016" y="3284984"/>
            <a:ext cx="1288233" cy="945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0288" y="2744288"/>
            <a:ext cx="1517845" cy="1449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178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9354" t="14733" r="11905" b="6047"/>
          <a:stretch/>
        </p:blipFill>
        <p:spPr bwMode="auto">
          <a:xfrm>
            <a:off x="161924" y="116632"/>
            <a:ext cx="8658548" cy="4752528"/>
          </a:xfrm>
          <a:prstGeom prst="rect">
            <a:avLst/>
          </a:prstGeom>
          <a:ln>
            <a:noFill/>
          </a:ln>
          <a:extLst>
            <a:ext uri="{53640926-AAD7-44D8-BBD7-CCE9431645EC}">
              <a14:shadowObscured xmlns:a14="http://schemas.microsoft.com/office/drawing/2010/main"/>
            </a:ext>
          </a:extLst>
        </p:spPr>
      </p:pic>
      <p:pic>
        <p:nvPicPr>
          <p:cNvPr id="5"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301207"/>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2474383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5013176"/>
            <a:ext cx="9144000"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Título"/>
          <p:cNvSpPr>
            <a:spLocks noGrp="1"/>
          </p:cNvSpPr>
          <p:nvPr>
            <p:ph type="title"/>
          </p:nvPr>
        </p:nvSpPr>
        <p:spPr>
          <a:xfrm>
            <a:off x="107504" y="116632"/>
            <a:ext cx="8712968" cy="548640"/>
          </a:xfrm>
        </p:spPr>
        <p:txBody>
          <a:bodyPr/>
          <a:lstStyle/>
          <a:p>
            <a:pPr algn="ctr"/>
            <a:r>
              <a:rPr lang="es-MX" dirty="0" smtClean="0"/>
              <a:t>BLH EQUIPADOS POR MEDICAL DEVICES DE México</a:t>
            </a:r>
            <a:endParaRPr lang="es-MX" dirty="0"/>
          </a:p>
        </p:txBody>
      </p:sp>
      <p:sp>
        <p:nvSpPr>
          <p:cNvPr id="3" name="2 Marcador de contenido"/>
          <p:cNvSpPr>
            <a:spLocks noGrp="1"/>
          </p:cNvSpPr>
          <p:nvPr>
            <p:ph idx="1"/>
          </p:nvPr>
        </p:nvSpPr>
        <p:spPr>
          <a:xfrm>
            <a:off x="808555" y="836712"/>
            <a:ext cx="7520940" cy="4032448"/>
          </a:xfrm>
        </p:spPr>
        <p:txBody>
          <a:bodyPr>
            <a:normAutofit fontScale="92500" lnSpcReduction="10000"/>
          </a:bodyPr>
          <a:lstStyle/>
          <a:p>
            <a:r>
              <a:rPr lang="es-MX" sz="1800" dirty="0" smtClean="0"/>
              <a:t>Hospital Nacional de Perinatología, Ciudad de México</a:t>
            </a:r>
          </a:p>
          <a:p>
            <a:r>
              <a:rPr lang="es-MX" sz="1800" dirty="0" smtClean="0"/>
              <a:t>Hospital General de Fresnillo, Zacatecas</a:t>
            </a:r>
          </a:p>
          <a:p>
            <a:r>
              <a:rPr lang="es-MX" sz="1800" dirty="0" smtClean="0"/>
              <a:t>Hospital Materno Infantil, Zacatecas</a:t>
            </a:r>
          </a:p>
          <a:p>
            <a:r>
              <a:rPr lang="es-MX" sz="1800" dirty="0" smtClean="0"/>
              <a:t>Hospital Perinatal “Mónica </a:t>
            </a:r>
            <a:r>
              <a:rPr lang="es-MX" sz="1800" dirty="0" err="1" smtClean="0"/>
              <a:t>Pretelini</a:t>
            </a:r>
            <a:r>
              <a:rPr lang="es-MX" sz="1800" dirty="0" smtClean="0"/>
              <a:t>”, Estado de México</a:t>
            </a:r>
          </a:p>
          <a:p>
            <a:r>
              <a:rPr lang="es-MX" sz="1800" dirty="0" smtClean="0"/>
              <a:t>Hospital de la Madre y el Niño </a:t>
            </a:r>
            <a:r>
              <a:rPr lang="es-MX" sz="1800" dirty="0" err="1" smtClean="0"/>
              <a:t>Guerreresnse</a:t>
            </a:r>
            <a:r>
              <a:rPr lang="es-MX" sz="1800" dirty="0" smtClean="0"/>
              <a:t>, Guerrero</a:t>
            </a:r>
          </a:p>
          <a:p>
            <a:r>
              <a:rPr lang="es-MX" sz="1800" dirty="0" smtClean="0"/>
              <a:t>Hospital Materno Infantil “Esperanza López Mateos”, Jalisco</a:t>
            </a:r>
          </a:p>
          <a:p>
            <a:pPr lvl="0"/>
            <a:r>
              <a:rPr lang="es-MX" altLang="es-MX" sz="1800" dirty="0" smtClean="0">
                <a:solidFill>
                  <a:prstClr val="black"/>
                </a:solidFill>
              </a:rPr>
              <a:t>Hospital de la Mujer de Aguascalientes, Aguascalientes</a:t>
            </a:r>
          </a:p>
          <a:p>
            <a:pPr lvl="0"/>
            <a:r>
              <a:rPr lang="es-MX" altLang="es-MX" sz="1800" dirty="0" smtClean="0">
                <a:solidFill>
                  <a:prstClr val="black"/>
                </a:solidFill>
              </a:rPr>
              <a:t>Hospital de la Mujer de Ciudad Juárez, Chihuahua</a:t>
            </a:r>
          </a:p>
          <a:p>
            <a:pPr>
              <a:defRPr/>
            </a:pPr>
            <a:r>
              <a:rPr lang="es-ES" sz="1800" dirty="0" smtClean="0"/>
              <a:t>Hospital General “Maximiliano Ruíz”, Estado de </a:t>
            </a:r>
            <a:r>
              <a:rPr lang="es-ES" sz="1800" dirty="0" smtClean="0"/>
              <a:t>México</a:t>
            </a:r>
          </a:p>
          <a:p>
            <a:pPr lvl="0"/>
            <a:r>
              <a:rPr lang="es-ES" altLang="es-MX" dirty="0" smtClean="0">
                <a:solidFill>
                  <a:prstClr val="black"/>
                </a:solidFill>
              </a:rPr>
              <a:t>Hospital de Especialidades “Dr. Belisario Domínguez”   CDMX</a:t>
            </a:r>
          </a:p>
          <a:p>
            <a:pPr lvl="0"/>
            <a:r>
              <a:rPr lang="es-ES" altLang="es-MX" dirty="0" smtClean="0">
                <a:solidFill>
                  <a:prstClr val="black"/>
                </a:solidFill>
              </a:rPr>
              <a:t>Hospital general “Dr. Enrique Cabrera”   CDMX</a:t>
            </a:r>
            <a:endParaRPr lang="es-MX" altLang="es-MX" dirty="0" smtClean="0">
              <a:solidFill>
                <a:prstClr val="black"/>
              </a:solidFill>
            </a:endParaRPr>
          </a:p>
          <a:p>
            <a:r>
              <a:rPr lang="es-MX" dirty="0" smtClean="0"/>
              <a:t>Entre otros (en total 30)</a:t>
            </a:r>
            <a:endParaRPr lang="es-MX" dirty="0"/>
          </a:p>
        </p:txBody>
      </p:sp>
      <p:grpSp>
        <p:nvGrpSpPr>
          <p:cNvPr id="4" name="3 Grupo"/>
          <p:cNvGrpSpPr/>
          <p:nvPr/>
        </p:nvGrpSpPr>
        <p:grpSpPr>
          <a:xfrm>
            <a:off x="395536" y="5119790"/>
            <a:ext cx="8424936" cy="1395411"/>
            <a:chOff x="107504" y="3284984"/>
            <a:chExt cx="8834444" cy="1652586"/>
          </a:xfrm>
        </p:grpSpPr>
        <p:pic>
          <p:nvPicPr>
            <p:cNvPr id="16386" name="Picture 2" descr="Resultado de imagen para Hospital Nacional de Perinatología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84984"/>
              <a:ext cx="15906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Hospital General de Fresnillo logo">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277" r="16694"/>
            <a:stretch/>
          </p:blipFill>
          <p:spPr bwMode="auto">
            <a:xfrm>
              <a:off x="1835697" y="3636425"/>
              <a:ext cx="2448272" cy="1259264"/>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http://i.administracion2014-2015.guerrero.gob.mx/uploads/2011/10/InfPubHMNGLogo-1024x768.jpg"/>
            <p:cNvPicPr/>
            <p:nvPr/>
          </p:nvPicPr>
          <p:blipFill rotWithShape="1">
            <a:blip r:embed="rId6">
              <a:extLst>
                <a:ext uri="{28A0092B-C50C-407E-A947-70E740481C1C}">
                  <a14:useLocalDpi xmlns:a14="http://schemas.microsoft.com/office/drawing/2010/main" val="0"/>
                </a:ext>
              </a:extLst>
            </a:blip>
            <a:srcRect l="22580" t="50255" r="40068" b="6734"/>
            <a:stretch/>
          </p:blipFill>
          <p:spPr bwMode="auto">
            <a:xfrm>
              <a:off x="7236295" y="3429000"/>
              <a:ext cx="1705653" cy="1508570"/>
            </a:xfrm>
            <a:prstGeom prst="rect">
              <a:avLst/>
            </a:prstGeom>
            <a:noFill/>
            <a:ln>
              <a:noFill/>
            </a:ln>
            <a:extLst>
              <a:ext uri="{53640926-AAD7-44D8-BBD7-CCE9431645EC}">
                <a14:shadowObscured xmlns:a14="http://schemas.microsoft.com/office/drawing/2010/main"/>
              </a:ext>
            </a:extLst>
          </p:spPr>
        </p:pic>
        <p:pic>
          <p:nvPicPr>
            <p:cNvPr id="8" name="7 Imagen" descr="https://yt3.ggpht.com/-WEh24QCCepY/AAAAAAAAAAI/AAAAAAAAAAA/7TwvOgAhciA/s900-c-k-no-mo-rj-c0xffffff/photo.jpg"/>
            <p:cNvPicPr/>
            <p:nvPr/>
          </p:nvPicPr>
          <p:blipFill rotWithShape="1">
            <a:blip r:embed="rId7" cstate="print">
              <a:extLst>
                <a:ext uri="{28A0092B-C50C-407E-A947-70E740481C1C}">
                  <a14:useLocalDpi xmlns:a14="http://schemas.microsoft.com/office/drawing/2010/main" val="0"/>
                </a:ext>
              </a:extLst>
            </a:blip>
            <a:srcRect l="8999" t="27335" r="3396" b="30221"/>
            <a:stretch/>
          </p:blipFill>
          <p:spPr bwMode="auto">
            <a:xfrm>
              <a:off x="4283969" y="3542159"/>
              <a:ext cx="2771775" cy="134302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6529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5013176"/>
            <a:ext cx="9144000"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Título"/>
          <p:cNvSpPr>
            <a:spLocks noGrp="1"/>
          </p:cNvSpPr>
          <p:nvPr>
            <p:ph type="title"/>
          </p:nvPr>
        </p:nvSpPr>
        <p:spPr>
          <a:xfrm>
            <a:off x="808555" y="188640"/>
            <a:ext cx="7520940" cy="548640"/>
          </a:xfrm>
        </p:spPr>
        <p:txBody>
          <a:bodyPr/>
          <a:lstStyle/>
          <a:p>
            <a:r>
              <a:rPr lang="es-MX" dirty="0" smtClean="0"/>
              <a:t>Referencias:</a:t>
            </a:r>
            <a:endParaRPr lang="es-MX" dirty="0"/>
          </a:p>
        </p:txBody>
      </p:sp>
      <p:sp>
        <p:nvSpPr>
          <p:cNvPr id="6" name="5 Marcador de contenido"/>
          <p:cNvSpPr>
            <a:spLocks noGrp="1"/>
          </p:cNvSpPr>
          <p:nvPr>
            <p:ph idx="1"/>
          </p:nvPr>
        </p:nvSpPr>
        <p:spPr>
          <a:xfrm>
            <a:off x="808555" y="764704"/>
            <a:ext cx="7507861" cy="5256584"/>
          </a:xfrm>
        </p:spPr>
        <p:txBody>
          <a:bodyPr>
            <a:normAutofit/>
          </a:bodyPr>
          <a:lstStyle/>
          <a:p>
            <a:endParaRPr lang="es-MX" sz="1400" dirty="0" smtClean="0"/>
          </a:p>
          <a:p>
            <a:r>
              <a:rPr lang="es-MX" sz="1400" dirty="0" smtClean="0"/>
              <a:t>Argentina </a:t>
            </a:r>
            <a:r>
              <a:rPr lang="es-MX" sz="1400" dirty="0"/>
              <a:t>Investiga, 2011. </a:t>
            </a:r>
            <a:r>
              <a:rPr lang="es-MX" sz="1400" i="1" dirty="0"/>
              <a:t>El mejor método para pasteurizar leche humana. </a:t>
            </a:r>
            <a:r>
              <a:rPr lang="es-MX" sz="1400" dirty="0"/>
              <a:t>[Electrónico] </a:t>
            </a:r>
            <a:r>
              <a:rPr lang="es-MX" sz="1400" dirty="0">
                <a:hlinkClick r:id="rId2"/>
              </a:rPr>
              <a:t>http://argentinainvestiga.edu.ar/noticia.php?id=1290</a:t>
            </a:r>
            <a:endParaRPr lang="es-MX" sz="1400" dirty="0"/>
          </a:p>
          <a:p>
            <a:r>
              <a:rPr lang="es-MX" sz="1400" dirty="0"/>
              <a:t>Bejarano </a:t>
            </a:r>
            <a:r>
              <a:rPr lang="es-MX" sz="1400" dirty="0" err="1"/>
              <a:t>Roncancio</a:t>
            </a:r>
            <a:r>
              <a:rPr lang="es-MX" sz="1400" dirty="0"/>
              <a:t>, 2013. </a:t>
            </a:r>
            <a:r>
              <a:rPr lang="es-MX" sz="1400" i="1" dirty="0"/>
              <a:t>El Banco de Leche Humana y el lactario Hospitalario. </a:t>
            </a:r>
            <a:r>
              <a:rPr lang="es-MX" sz="1400" dirty="0"/>
              <a:t>[Electrónico] </a:t>
            </a:r>
            <a:r>
              <a:rPr lang="es-MX" sz="1400" dirty="0">
                <a:hlinkClick r:id="rId3"/>
              </a:rPr>
              <a:t>http://</a:t>
            </a:r>
            <a:r>
              <a:rPr lang="es-MX" sz="1400" dirty="0" smtClean="0">
                <a:hlinkClick r:id="rId3"/>
              </a:rPr>
              <a:t>revgastrohnup.univalle.edu.co/a13v15n1s2/a13v15n1s2art5.pd</a:t>
            </a:r>
            <a:endParaRPr lang="es-MX" sz="1400" dirty="0" smtClean="0"/>
          </a:p>
          <a:p>
            <a:r>
              <a:rPr lang="es-MX" sz="1400" dirty="0"/>
              <a:t>García Lara, 2012. </a:t>
            </a:r>
            <a:r>
              <a:rPr lang="es-MX" sz="1400" i="1" dirty="0"/>
              <a:t>Sobre bancos de leche humana y lactancia materna. </a:t>
            </a:r>
            <a:r>
              <a:rPr lang="es-MX" sz="1400" dirty="0"/>
              <a:t>[Electrónico] </a:t>
            </a:r>
            <a:r>
              <a:rPr lang="es-MX" sz="1400" dirty="0">
                <a:hlinkClick r:id="rId4" action="ppaction://hlinkfile"/>
              </a:rPr>
              <a:t>file:///C:/Users/Alonso%20Gonz%C3%A1lez/Downloads/S1695403311003316_S300_es%20(2).pdf</a:t>
            </a:r>
            <a:endParaRPr lang="es-MX" sz="1400" dirty="0"/>
          </a:p>
          <a:p>
            <a:r>
              <a:rPr lang="es-MX" sz="1400" dirty="0"/>
              <a:t>Mas María José, 2014. </a:t>
            </a:r>
            <a:r>
              <a:rPr lang="es-MX" sz="1400" i="1" dirty="0"/>
              <a:t>La semana mundial de la lactancia materna. </a:t>
            </a:r>
            <a:r>
              <a:rPr lang="es-MX" sz="1400" dirty="0"/>
              <a:t>[Electrónico] </a:t>
            </a:r>
            <a:r>
              <a:rPr lang="es-MX" sz="1400" dirty="0">
                <a:hlinkClick r:id="rId5"/>
              </a:rPr>
              <a:t>https://neuropediatra.org/2014/07/31/lactancia-materna-todo-ventajas/</a:t>
            </a:r>
            <a:endParaRPr lang="es-MX" sz="1400" dirty="0"/>
          </a:p>
          <a:p>
            <a:r>
              <a:rPr lang="es-MX" sz="1400" dirty="0"/>
              <a:t>OMS, s/f. </a:t>
            </a:r>
            <a:r>
              <a:rPr lang="es-MX" sz="1400" i="1" dirty="0"/>
              <a:t>Lactancia materna exclusiva. </a:t>
            </a:r>
            <a:r>
              <a:rPr lang="es-MX" sz="1400" dirty="0"/>
              <a:t>[Electrónico] </a:t>
            </a:r>
            <a:r>
              <a:rPr lang="es-MX" sz="1400" dirty="0">
                <a:hlinkClick r:id="rId6"/>
              </a:rPr>
              <a:t>http://www.who.int/nutrition/topics/exclusive_breastfeeding/es</a:t>
            </a:r>
            <a:r>
              <a:rPr lang="es-MX" sz="1400" dirty="0" smtClean="0">
                <a:hlinkClick r:id="rId6"/>
              </a:rPr>
              <a:t>/</a:t>
            </a:r>
            <a:endParaRPr lang="es-MX" sz="1400" dirty="0" smtClean="0"/>
          </a:p>
          <a:p>
            <a:r>
              <a:rPr lang="es-MX" sz="1400" dirty="0" smtClean="0"/>
              <a:t>Pérez-</a:t>
            </a:r>
            <a:r>
              <a:rPr lang="es-MX" sz="1400" dirty="0" err="1" smtClean="0"/>
              <a:t>Stadelmann</a:t>
            </a:r>
            <a:r>
              <a:rPr lang="es-MX" sz="1400" dirty="0" smtClean="0"/>
              <a:t>, El Universal, 2013 </a:t>
            </a:r>
            <a:r>
              <a:rPr lang="es-MX" sz="1400" i="1" dirty="0" smtClean="0"/>
              <a:t>Lactancia materna al más </a:t>
            </a:r>
            <a:r>
              <a:rPr lang="es-MX" sz="1400" i="1" dirty="0"/>
              <a:t>bajo nivel, </a:t>
            </a:r>
            <a:r>
              <a:rPr lang="es-MX" sz="1400" dirty="0" smtClean="0"/>
              <a:t>[Electrónico] </a:t>
            </a:r>
            <a:r>
              <a:rPr lang="es-MX" sz="1400" dirty="0" smtClean="0">
                <a:hlinkClick r:id="rId7"/>
              </a:rPr>
              <a:t>http</a:t>
            </a:r>
            <a:r>
              <a:rPr lang="es-MX" sz="1400" dirty="0">
                <a:hlinkClick r:id="rId7"/>
              </a:rPr>
              <a:t>://</a:t>
            </a:r>
            <a:r>
              <a:rPr lang="es-MX" sz="1400" dirty="0" smtClean="0">
                <a:hlinkClick r:id="rId7"/>
              </a:rPr>
              <a:t>archivo.eluniversal.com.mx/primera-plana/2013/impreso/lactanciamaterna-al-mas-bajo-nivel-42709.html</a:t>
            </a:r>
            <a:endParaRPr lang="es-MX" sz="1400" dirty="0" smtClean="0"/>
          </a:p>
          <a:p>
            <a:r>
              <a:rPr lang="es-MX" sz="1400" dirty="0" smtClean="0"/>
              <a:t>Unicef</a:t>
            </a:r>
            <a:r>
              <a:rPr lang="es-MX" sz="1400" dirty="0" smtClean="0"/>
              <a:t>, 2015. </a:t>
            </a:r>
            <a:r>
              <a:rPr lang="es-MX" sz="1400" i="1" dirty="0" smtClean="0"/>
              <a:t>La leche materna salva vidas. </a:t>
            </a:r>
            <a:r>
              <a:rPr lang="es-MX" sz="1400" dirty="0"/>
              <a:t>[Electrónico] </a:t>
            </a:r>
            <a:r>
              <a:rPr lang="es-MX" sz="1400" dirty="0">
                <a:hlinkClick r:id="rId8"/>
              </a:rPr>
              <a:t>http://</a:t>
            </a:r>
            <a:r>
              <a:rPr lang="es-MX" sz="1400" dirty="0" smtClean="0">
                <a:hlinkClick r:id="rId8"/>
              </a:rPr>
              <a:t>www.unicef.org/mexico/spanish/UNICEF_SuplementoAbril2015.pdf</a:t>
            </a:r>
            <a:endParaRPr lang="es-MX" sz="1400" dirty="0" smtClean="0"/>
          </a:p>
          <a:p>
            <a:endParaRPr lang="es-MX" dirty="0" smtClean="0"/>
          </a:p>
          <a:p>
            <a:endParaRPr lang="es-MX" dirty="0" smtClean="0"/>
          </a:p>
          <a:p>
            <a:endParaRPr lang="es-MX" dirty="0" smtClean="0"/>
          </a:p>
          <a:p>
            <a:endParaRPr lang="es-MX" dirty="0"/>
          </a:p>
          <a:p>
            <a:endParaRPr lang="es-MX" dirty="0"/>
          </a:p>
          <a:p>
            <a:endParaRPr lang="es-MX" dirty="0"/>
          </a:p>
        </p:txBody>
      </p:sp>
    </p:spTree>
    <p:extLst>
      <p:ext uri="{BB962C8B-B14F-4D97-AF65-F5344CB8AC3E}">
        <p14:creationId xmlns:p14="http://schemas.microsoft.com/office/powerpoint/2010/main" val="2930711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a:spLocks noGrp="1"/>
          </p:cNvSpPr>
          <p:nvPr>
            <p:ph type="ctrTitle"/>
          </p:nvPr>
        </p:nvSpPr>
        <p:spPr>
          <a:xfrm rot="19140000">
            <a:off x="817112" y="1730403"/>
            <a:ext cx="5648623" cy="1204306"/>
          </a:xfrm>
        </p:spPr>
        <p:txBody>
          <a:bodyPr/>
          <a:lstStyle/>
          <a:p>
            <a:pPr algn="ctr"/>
            <a:r>
              <a:rPr lang="es-MX" dirty="0" smtClean="0"/>
              <a:t>GRACIAS, GRAZIE, </a:t>
            </a:r>
            <a:r>
              <a:rPr lang="ru-RU" dirty="0" smtClean="0"/>
              <a:t>БЛАГОДАРНОСТЬ</a:t>
            </a:r>
            <a:r>
              <a:rPr lang="es-MX" dirty="0" smtClean="0"/>
              <a:t>, THANK YOU, MERCI, DANK, OBRIGADO, </a:t>
            </a:r>
            <a:endParaRPr lang="es-MX" dirty="0"/>
          </a:p>
        </p:txBody>
      </p:sp>
      <p:pic>
        <p:nvPicPr>
          <p:cNvPr id="8" name="Imagen 2"/>
          <p:cNvPicPr>
            <a:picLocks noChangeAspect="1" noChangeArrowheads="1"/>
          </p:cNvPicPr>
          <p:nvPr/>
        </p:nvPicPr>
        <p:blipFill>
          <a:blip r:embed="rId2">
            <a:extLst>
              <a:ext uri="{28A0092B-C50C-407E-A947-70E740481C1C}">
                <a14:useLocalDpi xmlns:a14="http://schemas.microsoft.com/office/drawing/2010/main" val="0"/>
              </a:ext>
            </a:extLst>
          </a:blip>
          <a:srcRect l="14999" t="9235" r="-4323" b="23042"/>
          <a:stretch>
            <a:fillRect/>
          </a:stretch>
        </p:blipFill>
        <p:spPr bwMode="auto">
          <a:xfrm>
            <a:off x="3275856" y="5562702"/>
            <a:ext cx="5724128" cy="982216"/>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5695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22960" y="365760"/>
            <a:ext cx="7997512" cy="548640"/>
          </a:xfrm>
        </p:spPr>
        <p:txBody>
          <a:bodyPr/>
          <a:lstStyle/>
          <a:p>
            <a:r>
              <a:rPr lang="es-MX" dirty="0" smtClean="0"/>
              <a:t>La leche humana (</a:t>
            </a:r>
            <a:r>
              <a:rPr lang="es-MX" dirty="0" err="1" smtClean="0"/>
              <a:t>lh</a:t>
            </a:r>
            <a:r>
              <a:rPr lang="es-MX" dirty="0" smtClean="0"/>
              <a:t>), el alimento natural</a:t>
            </a:r>
            <a:endParaRPr lang="es-MX" dirty="0"/>
          </a:p>
        </p:txBody>
      </p:sp>
      <p:sp>
        <p:nvSpPr>
          <p:cNvPr id="6" name="5 Marcador de contenido"/>
          <p:cNvSpPr>
            <a:spLocks noGrp="1"/>
          </p:cNvSpPr>
          <p:nvPr>
            <p:ph idx="1"/>
          </p:nvPr>
        </p:nvSpPr>
        <p:spPr/>
        <p:txBody>
          <a:bodyPr>
            <a:normAutofit/>
          </a:bodyPr>
          <a:lstStyle/>
          <a:p>
            <a:pPr marL="0" lvl="1" indent="0" algn="just">
              <a:buNone/>
            </a:pPr>
            <a:r>
              <a:rPr lang="es-MX" b="1" dirty="0"/>
              <a:t>La Organización Mundial de la Salud (OMS) afirma que la mejor alimentación que puede recibir un bebé durante el primer semestre es la leche de la </a:t>
            </a:r>
            <a:r>
              <a:rPr lang="es-MX" b="1" dirty="0" smtClean="0"/>
              <a:t>madre</a:t>
            </a:r>
            <a:r>
              <a:rPr lang="es-MX" b="1" dirty="0"/>
              <a:t> </a:t>
            </a:r>
            <a:r>
              <a:rPr lang="es-MX" b="1" dirty="0" smtClean="0"/>
              <a:t>(OMS, s/f).</a:t>
            </a:r>
            <a:endParaRPr lang="es-MX" b="1" dirty="0"/>
          </a:p>
          <a:p>
            <a:pPr marL="0" lvl="1" indent="0" algn="just">
              <a:buNone/>
            </a:pPr>
            <a:endParaRPr lang="es-MX" b="1" dirty="0" smtClean="0"/>
          </a:p>
          <a:p>
            <a:pPr marL="0" lvl="1" indent="0" algn="just"/>
            <a:r>
              <a:rPr lang="es-MX" dirty="0" smtClean="0"/>
              <a:t>De acuerdo con el Fondo </a:t>
            </a:r>
            <a:r>
              <a:rPr lang="es-MX" dirty="0"/>
              <a:t>de las Naciones Unidas para la Infancia (Unicef), la lactancia infantil reduce la mortalidad infantil y genera beneficios a futuro para el bebé que la </a:t>
            </a:r>
            <a:r>
              <a:rPr lang="es-MX" dirty="0" smtClean="0"/>
              <a:t>recibe </a:t>
            </a:r>
            <a:r>
              <a:rPr lang="es-MX" dirty="0"/>
              <a:t>(Unicef, 2015: 26</a:t>
            </a:r>
            <a:r>
              <a:rPr lang="es-MX" dirty="0" smtClean="0"/>
              <a:t>).</a:t>
            </a:r>
          </a:p>
          <a:p>
            <a:pPr marL="0" lvl="1" indent="0" algn="just"/>
            <a:endParaRPr lang="es-MX" dirty="0"/>
          </a:p>
          <a:p>
            <a:pPr marL="0" lvl="1" indent="0" algn="just"/>
            <a:endParaRPr lang="es-MX" dirty="0"/>
          </a:p>
          <a:p>
            <a:pPr marL="0" lvl="1" indent="0" algn="just">
              <a:buNone/>
            </a:pPr>
            <a:endParaRPr lang="es-MX" b="1" dirty="0"/>
          </a:p>
        </p:txBody>
      </p:sp>
      <p:pic>
        <p:nvPicPr>
          <p:cNvPr id="7"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2050" name="Picture 2" descr="http://www.who.int/sysmedia/media/resources/who-logo-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48920"/>
            <a:ext cx="381249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snewsonline.com/wp-content/uploads/2016/04/unice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95843"/>
            <a:ext cx="3744415" cy="113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5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6632"/>
            <a:ext cx="4176464" cy="4824536"/>
          </a:xfrm>
        </p:spPr>
        <p:txBody>
          <a:bodyPr>
            <a:noAutofit/>
          </a:bodyPr>
          <a:lstStyle/>
          <a:p>
            <a:pPr algn="just"/>
            <a:r>
              <a:rPr lang="es-MX" sz="1400" dirty="0" smtClean="0"/>
              <a:t>LA LACTANCIA MATERNA:</a:t>
            </a:r>
          </a:p>
          <a:p>
            <a:pPr marL="342900" lvl="1" indent="-342900" algn="just">
              <a:buFont typeface="+mj-lt"/>
              <a:buAutoNum type="arabicPeriod"/>
            </a:pPr>
            <a:r>
              <a:rPr lang="es-MX" sz="1400" b="1" dirty="0" smtClean="0">
                <a:solidFill>
                  <a:schemeClr val="accent2"/>
                </a:solidFill>
              </a:rPr>
              <a:t>Debe ser exclusiva durante los primeros seis meses de vida</a:t>
            </a:r>
          </a:p>
          <a:p>
            <a:pPr marL="342900" lvl="1" indent="-342900" algn="just">
              <a:buFont typeface="+mj-lt"/>
              <a:buAutoNum type="arabicPeriod"/>
            </a:pPr>
            <a:r>
              <a:rPr lang="es-MX" sz="1400" b="1" dirty="0" smtClean="0">
                <a:solidFill>
                  <a:schemeClr val="accent2"/>
                </a:solidFill>
              </a:rPr>
              <a:t>Es el alimento ideal para el bebé</a:t>
            </a:r>
          </a:p>
          <a:p>
            <a:pPr lvl="2" algn="just" fontAlgn="base"/>
            <a:r>
              <a:rPr lang="es-MX" sz="1400" dirty="0" smtClean="0"/>
              <a:t>Alimentación</a:t>
            </a:r>
            <a:r>
              <a:rPr lang="es-MX" sz="1400" dirty="0"/>
              <a:t>:</a:t>
            </a:r>
            <a:r>
              <a:rPr lang="es-MX" sz="1400" b="0" dirty="0"/>
              <a:t> proporciona todos los nutrientes necesarios para los primeros 6 meses de vida; la mitad de las necesidades nutricionales de la segunda mitad del primer año y hasta un tercio de las del segundo año.</a:t>
            </a:r>
          </a:p>
          <a:p>
            <a:pPr lvl="2" algn="just" fontAlgn="base"/>
            <a:r>
              <a:rPr lang="es-MX" sz="1400" dirty="0" smtClean="0"/>
              <a:t>Inmunidad</a:t>
            </a:r>
            <a:r>
              <a:rPr lang="es-MX" sz="1400" dirty="0"/>
              <a:t>:</a:t>
            </a:r>
            <a:r>
              <a:rPr lang="es-MX" sz="1400" b="0" dirty="0"/>
              <a:t> protege de enfermedades infecciosas porque contiene anticuerpos de la </a:t>
            </a:r>
            <a:r>
              <a:rPr lang="es-MX" sz="1400" b="0" dirty="0" smtClean="0"/>
              <a:t>madre.</a:t>
            </a:r>
            <a:endParaRPr lang="es-MX" sz="1400" b="0" dirty="0"/>
          </a:p>
          <a:p>
            <a:pPr lvl="2" algn="just" fontAlgn="base"/>
            <a:r>
              <a:rPr lang="es-MX" sz="1400" dirty="0" err="1" smtClean="0"/>
              <a:t>Neurodesarrollo</a:t>
            </a:r>
            <a:r>
              <a:rPr lang="es-MX" sz="1400" dirty="0"/>
              <a:t>:</a:t>
            </a:r>
            <a:r>
              <a:rPr lang="es-MX" sz="1400" b="0" dirty="0"/>
              <a:t> favorece el desarrollo sensorial y </a:t>
            </a:r>
            <a:r>
              <a:rPr lang="es-MX" sz="1400" b="0" dirty="0" smtClean="0"/>
              <a:t>cognitivo.</a:t>
            </a:r>
            <a:endParaRPr lang="es-MX" sz="1400" dirty="0"/>
          </a:p>
          <a:p>
            <a:pPr marL="352044" lvl="1" indent="-342900" algn="just" fontAlgn="base">
              <a:buFont typeface="+mj-lt"/>
              <a:buAutoNum type="arabicPeriod"/>
            </a:pPr>
            <a:r>
              <a:rPr lang="es-MX" sz="1400" b="1" dirty="0" smtClean="0">
                <a:solidFill>
                  <a:schemeClr val="accent2"/>
                </a:solidFill>
              </a:rPr>
              <a:t>Tiene beneficios a largo plazo</a:t>
            </a:r>
          </a:p>
          <a:p>
            <a:pPr marL="523494" lvl="2" indent="-285750" algn="just" fontAlgn="base"/>
            <a:r>
              <a:rPr lang="es-MX" sz="1400" dirty="0" smtClean="0"/>
              <a:t>La </a:t>
            </a:r>
            <a:r>
              <a:rPr lang="es-MX" sz="1400" dirty="0"/>
              <a:t>lactancia materna mejora la salud durante toda la vida, disminuye el riesgo de obesidad y diabetes tipo 2. Además los niños amamantados obtienen mejores resultados en las pruebas de </a:t>
            </a:r>
            <a:r>
              <a:rPr lang="es-MX" sz="1400" dirty="0" smtClean="0"/>
              <a:t>inteligencia.</a:t>
            </a:r>
            <a:endParaRPr lang="es-MX" sz="1400" b="1" dirty="0"/>
          </a:p>
        </p:txBody>
      </p:sp>
      <p:pic>
        <p:nvPicPr>
          <p:cNvPr id="3074" name="Picture 2" descr="https://mjmas.files.wordpress.com/2014/07/lactancia-materna1.jpg?w=560&amp;h=4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0688"/>
            <a:ext cx="4464496" cy="377887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4" name="3 Rectángulo"/>
          <p:cNvSpPr/>
          <p:nvPr/>
        </p:nvSpPr>
        <p:spPr>
          <a:xfrm>
            <a:off x="4861655" y="4553454"/>
            <a:ext cx="4302224" cy="307777"/>
          </a:xfrm>
          <a:prstGeom prst="rect">
            <a:avLst/>
          </a:prstGeom>
        </p:spPr>
        <p:txBody>
          <a:bodyPr wrap="square">
            <a:spAutoFit/>
          </a:bodyPr>
          <a:lstStyle/>
          <a:p>
            <a:r>
              <a:rPr lang="es-MX" sz="1400" dirty="0" smtClean="0"/>
              <a:t>Gráfico Lactancia Materna, Mas María José, 2014 </a:t>
            </a:r>
            <a:endParaRPr lang="es-MX" sz="1400" dirty="0"/>
          </a:p>
        </p:txBody>
      </p:sp>
    </p:spTree>
    <p:extLst>
      <p:ext uri="{BB962C8B-B14F-4D97-AF65-F5344CB8AC3E}">
        <p14:creationId xmlns:p14="http://schemas.microsoft.com/office/powerpoint/2010/main" val="2955800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half" idx="2"/>
          </p:nvPr>
        </p:nvSpPr>
        <p:spPr>
          <a:xfrm>
            <a:off x="4723195" y="463285"/>
            <a:ext cx="4104456" cy="4320480"/>
          </a:xfrm>
        </p:spPr>
        <p:txBody>
          <a:bodyPr>
            <a:normAutofit fontScale="92500"/>
          </a:bodyPr>
          <a:lstStyle/>
          <a:p>
            <a:pPr lvl="1" algn="just"/>
            <a:r>
              <a:rPr lang="es-MX" sz="1800" b="0" dirty="0" smtClean="0"/>
              <a:t>De acuerdo con el pediatra Horacio Reyes Velázquez, de la </a:t>
            </a:r>
            <a:r>
              <a:rPr lang="es-MX" sz="1800" i="1" dirty="0"/>
              <a:t>Asociación pro Lactancia Materna de </a:t>
            </a:r>
            <a:r>
              <a:rPr lang="es-MX" sz="1800" i="1" dirty="0" smtClean="0"/>
              <a:t>México (APROLAM), </a:t>
            </a:r>
            <a:r>
              <a:rPr lang="es-MX" sz="1800" dirty="0">
                <a:solidFill>
                  <a:schemeClr val="accent2"/>
                </a:solidFill>
              </a:rPr>
              <a:t>“Hay que apoyar y fomentar una política pública en materia de lactancia, pues en México hay muchas mujeres (85.6%) que por distintas circunstancias abandonan la lactancia de forma exclusiva durante los primeros seis meses de vida de sus hijos</a:t>
            </a:r>
            <a:r>
              <a:rPr lang="es-MX" sz="1800" dirty="0" smtClean="0">
                <a:solidFill>
                  <a:schemeClr val="accent2"/>
                </a:solidFill>
              </a:rPr>
              <a:t>” (Pérez-</a:t>
            </a:r>
            <a:r>
              <a:rPr lang="es-MX" sz="1800" dirty="0" err="1" smtClean="0">
                <a:solidFill>
                  <a:schemeClr val="accent2"/>
                </a:solidFill>
              </a:rPr>
              <a:t>Stadelmann</a:t>
            </a:r>
            <a:r>
              <a:rPr lang="es-MX" sz="1800" dirty="0" smtClean="0">
                <a:solidFill>
                  <a:schemeClr val="accent2"/>
                </a:solidFill>
              </a:rPr>
              <a:t>, 2013).</a:t>
            </a:r>
          </a:p>
          <a:p>
            <a:pPr lvl="1" algn="just"/>
            <a:r>
              <a:rPr lang="es-MX" sz="1800" dirty="0" smtClean="0"/>
              <a:t>El descenso en la lactancia materna exclusiva en los primeros seis meses de vida del niño(a) es mayor en la </a:t>
            </a:r>
            <a:r>
              <a:rPr lang="es-MX" sz="1800" dirty="0"/>
              <a:t>población rural</a:t>
            </a:r>
            <a:r>
              <a:rPr lang="es-MX" sz="1800" dirty="0" smtClean="0"/>
              <a:t>, donde cayó </a:t>
            </a:r>
            <a:r>
              <a:rPr lang="es-MX" sz="1800" dirty="0"/>
              <a:t>de 36.9 en 2006, a 18.5 en </a:t>
            </a:r>
            <a:r>
              <a:rPr lang="es-MX" sz="1800" dirty="0" smtClean="0"/>
              <a:t>2012 (ENSANUT 2006 y 2012).</a:t>
            </a:r>
          </a:p>
          <a:p>
            <a:pPr lvl="1"/>
            <a:endParaRPr lang="es-MX" sz="1600" b="0" dirty="0">
              <a:solidFill>
                <a:schemeClr val="accent2"/>
              </a:solidFill>
            </a:endParaRPr>
          </a:p>
        </p:txBody>
      </p:sp>
      <p:pic>
        <p:nvPicPr>
          <p:cNvPr id="4098" name="Picture 2" descr="http://guiademama.com/wp-content/uploads/2014/05/bajo-indice-de-lactancia-materna-en-m%C3%A9xico.jpg"/>
          <p:cNvPicPr>
            <a:picLocks noChangeAspect="1" noChangeArrowheads="1"/>
          </p:cNvPicPr>
          <p:nvPr/>
        </p:nvPicPr>
        <p:blipFill rotWithShape="1">
          <a:blip r:embed="rId2">
            <a:extLst>
              <a:ext uri="{28A0092B-C50C-407E-A947-70E740481C1C}">
                <a14:useLocalDpi xmlns:a14="http://schemas.microsoft.com/office/drawing/2010/main" val="0"/>
              </a:ext>
            </a:extLst>
          </a:blip>
          <a:srcRect l="-306" t="4541" r="306" b="2461"/>
          <a:stretch/>
        </p:blipFill>
        <p:spPr bwMode="auto">
          <a:xfrm>
            <a:off x="-15822" y="116632"/>
            <a:ext cx="4711566" cy="4662197"/>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53961" y="4815135"/>
            <a:ext cx="4446031" cy="276999"/>
          </a:xfrm>
          <a:prstGeom prst="rect">
            <a:avLst/>
          </a:prstGeom>
        </p:spPr>
        <p:txBody>
          <a:bodyPr wrap="square">
            <a:spAutoFit/>
          </a:bodyPr>
          <a:lstStyle/>
          <a:p>
            <a:r>
              <a:rPr lang="es-MX" sz="1200" dirty="0" smtClean="0"/>
              <a:t>Tasa de lactancia materna en las Américas, El Universal, 2013.</a:t>
            </a:r>
            <a:endParaRPr lang="es-MX" sz="1200" dirty="0"/>
          </a:p>
        </p:txBody>
      </p:sp>
      <p:pic>
        <p:nvPicPr>
          <p:cNvPr id="13"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550709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1"/>
          </p:nvPr>
        </p:nvSpPr>
        <p:spPr>
          <a:xfrm>
            <a:off x="107504" y="332656"/>
            <a:ext cx="6084168" cy="4680520"/>
          </a:xfrm>
        </p:spPr>
        <p:txBody>
          <a:bodyPr>
            <a:normAutofit fontScale="92500" lnSpcReduction="10000"/>
          </a:bodyPr>
          <a:lstStyle/>
          <a:p>
            <a:pPr lvl="1" algn="just"/>
            <a:r>
              <a:rPr lang="es-MX" dirty="0" smtClean="0"/>
              <a:t>“Cuando no hay disponible leche materna de la propia madre, los máximos organismos internacionales dedicados a la salud de la población infantil, como la Organización Mundial de la Salud y la Unicef, […] recomiendan la alimentación con Leche Materna Donada por otras madres para niños prematuros o enfermos” (Bejarano, 2013: S31).</a:t>
            </a:r>
          </a:p>
          <a:p>
            <a:pPr lvl="1" algn="just"/>
            <a:r>
              <a:rPr lang="es-MX" dirty="0" smtClean="0">
                <a:solidFill>
                  <a:schemeClr val="accent2"/>
                </a:solidFill>
              </a:rPr>
              <a:t>Es aquí donde los Bancos de Leche Humana toman relevancia, pues según la OMS éstos forman parte importante para estimular, fomentar y desarrollar la práctica del amamantamiento y la cultura de la lactancia materna.</a:t>
            </a:r>
            <a:endParaRPr lang="es-MX" dirty="0">
              <a:solidFill>
                <a:schemeClr val="accent2"/>
              </a:solidFill>
            </a:endParaRPr>
          </a:p>
        </p:txBody>
      </p:sp>
      <p:pic>
        <p:nvPicPr>
          <p:cNvPr id="5122" name="Picture 2" descr="http://www.multilacta.org/wp-content/uploads/2014/04/INFOR-PADRES-BANCO-LECHE-01.jpg"/>
          <p:cNvPicPr>
            <a:picLocks noChangeAspect="1" noChangeArrowheads="1"/>
          </p:cNvPicPr>
          <p:nvPr/>
        </p:nvPicPr>
        <p:blipFill rotWithShape="1">
          <a:blip r:embed="rId2">
            <a:extLst>
              <a:ext uri="{28A0092B-C50C-407E-A947-70E740481C1C}">
                <a14:useLocalDpi xmlns:a14="http://schemas.microsoft.com/office/drawing/2010/main" val="0"/>
              </a:ext>
            </a:extLst>
          </a:blip>
          <a:srcRect l="61661" b="37782"/>
          <a:stretch/>
        </p:blipFill>
        <p:spPr bwMode="auto">
          <a:xfrm>
            <a:off x="6569436" y="1193506"/>
            <a:ext cx="2012107" cy="2601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1268422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BANCO DE LECHE HUMANA (</a:t>
            </a:r>
            <a:r>
              <a:rPr lang="es-MX" dirty="0" err="1" smtClean="0"/>
              <a:t>blh</a:t>
            </a:r>
            <a:r>
              <a:rPr lang="es-MX" dirty="0" smtClean="0"/>
              <a:t>)</a:t>
            </a:r>
            <a:endParaRPr lang="es-MX" dirty="0"/>
          </a:p>
        </p:txBody>
      </p:sp>
      <p:sp>
        <p:nvSpPr>
          <p:cNvPr id="6" name="5 Marcador de contenido"/>
          <p:cNvSpPr>
            <a:spLocks noGrp="1"/>
          </p:cNvSpPr>
          <p:nvPr>
            <p:ph idx="1"/>
          </p:nvPr>
        </p:nvSpPr>
        <p:spPr>
          <a:xfrm>
            <a:off x="899592" y="1196752"/>
            <a:ext cx="7488832" cy="3024336"/>
          </a:xfrm>
        </p:spPr>
        <p:txBody>
          <a:bodyPr>
            <a:noAutofit/>
          </a:bodyPr>
          <a:lstStyle/>
          <a:p>
            <a:pPr lvl="1" algn="just"/>
            <a:r>
              <a:rPr lang="es-MX" sz="2000" b="1" dirty="0" smtClean="0">
                <a:solidFill>
                  <a:schemeClr val="accent2"/>
                </a:solidFill>
              </a:rPr>
              <a:t>Es </a:t>
            </a:r>
            <a:r>
              <a:rPr lang="es-MX" sz="2000" b="1" dirty="0">
                <a:solidFill>
                  <a:schemeClr val="accent2"/>
                </a:solidFill>
              </a:rPr>
              <a:t>un centro especializado donde la leche humana es recogida, procesada, almacenada y distribuida, con todas las garantías sanitarias a los pacientes que así lo </a:t>
            </a:r>
            <a:r>
              <a:rPr lang="es-MX" sz="2000" b="1" dirty="0" smtClean="0">
                <a:solidFill>
                  <a:schemeClr val="accent2"/>
                </a:solidFill>
              </a:rPr>
              <a:t>requieran.</a:t>
            </a:r>
            <a:endParaRPr lang="es-MX" sz="2000" dirty="0"/>
          </a:p>
          <a:p>
            <a:pPr lvl="1" algn="just"/>
            <a:r>
              <a:rPr lang="es-MX" sz="2000" dirty="0"/>
              <a:t>Se encarga de recolectar los excedentes de leche de madres que tienen superproducción para procesarla, hacerle control de calidad y distribuirla a los recién nacidos que se encuentran hospitalizados, especialmente prematuros</a:t>
            </a:r>
            <a:r>
              <a:rPr lang="es-MX" sz="2000" dirty="0" smtClean="0"/>
              <a:t>.</a:t>
            </a:r>
            <a:endParaRPr lang="es-MX" sz="2000" dirty="0"/>
          </a:p>
        </p:txBody>
      </p:sp>
      <p:pic>
        <p:nvPicPr>
          <p:cNvPr id="7"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318850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764704"/>
            <a:ext cx="7520940" cy="3579849"/>
          </a:xfrm>
        </p:spPr>
        <p:txBody>
          <a:bodyPr>
            <a:normAutofit/>
          </a:bodyPr>
          <a:lstStyle/>
          <a:p>
            <a:pPr lvl="1" algn="just"/>
            <a:r>
              <a:rPr lang="es-MX" sz="2000" dirty="0"/>
              <a:t>Tienen un efecto importante sobre la comunidad, porque la LH es un producto de gran valor que justifica que se organice un dispositivo técnico con el único fin de su preservación y prescripción.</a:t>
            </a:r>
          </a:p>
          <a:p>
            <a:pPr lvl="1" algn="just"/>
            <a:r>
              <a:rPr lang="es-MX" sz="2000" dirty="0"/>
              <a:t>Son una inversión segura ya que ofrecen un alto rendimiento al proporcionar salud y supervivencia a los ciudadanos más pequeños.</a:t>
            </a:r>
          </a:p>
          <a:p>
            <a:pPr lvl="1" algn="just"/>
            <a:r>
              <a:rPr lang="es-MX" sz="2000" dirty="0"/>
              <a:t>Contribuyen a un mayor éxito de los proyectos de Lactancia Materna.</a:t>
            </a:r>
          </a:p>
          <a:p>
            <a:pPr lvl="1" algn="just"/>
            <a:r>
              <a:rPr lang="es-MX" sz="2000" dirty="0"/>
              <a:t>La experiencia ha demostrado que su instauración aumenta las tasas de lactancia en la región donde se implementan</a:t>
            </a:r>
            <a:r>
              <a:rPr lang="es-MX" sz="2000" dirty="0" smtClean="0"/>
              <a:t>.</a:t>
            </a:r>
            <a:endParaRPr lang="es-MX" sz="2000" dirty="0"/>
          </a:p>
        </p:txBody>
      </p:sp>
      <p:pic>
        <p:nvPicPr>
          <p:cNvPr id="4"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2163153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Beneficios económicos de los </a:t>
            </a:r>
            <a:r>
              <a:rPr lang="es-MX" dirty="0" err="1" smtClean="0"/>
              <a:t>blh</a:t>
            </a:r>
            <a:endParaRPr lang="es-MX" dirty="0"/>
          </a:p>
        </p:txBody>
      </p:sp>
      <p:sp>
        <p:nvSpPr>
          <p:cNvPr id="3" name="2 Marcador de contenido"/>
          <p:cNvSpPr>
            <a:spLocks noGrp="1"/>
          </p:cNvSpPr>
          <p:nvPr>
            <p:ph idx="1"/>
          </p:nvPr>
        </p:nvSpPr>
        <p:spPr/>
        <p:txBody>
          <a:bodyPr>
            <a:normAutofit/>
          </a:bodyPr>
          <a:lstStyle/>
          <a:p>
            <a:pPr lvl="1" algn="just"/>
            <a:r>
              <a:rPr lang="es-MX" sz="2000" b="1" dirty="0" smtClean="0"/>
              <a:t>“Desde </a:t>
            </a:r>
            <a:r>
              <a:rPr lang="es-MX" sz="2000" b="1" dirty="0"/>
              <a:t>un punto de vista económico el uso de </a:t>
            </a:r>
            <a:r>
              <a:rPr lang="es-MX" sz="2000" b="1" dirty="0" smtClean="0"/>
              <a:t>Leche Humana  </a:t>
            </a:r>
            <a:r>
              <a:rPr lang="es-MX" sz="2000" b="1" dirty="0"/>
              <a:t>supone un importante ahorro del gasto sanitario. Centrándose exclusivamente en el </a:t>
            </a:r>
            <a:r>
              <a:rPr lang="es-MX" sz="2000" b="1" dirty="0" smtClean="0"/>
              <a:t>costo </a:t>
            </a:r>
            <a:r>
              <a:rPr lang="es-MX" sz="2000" b="1" dirty="0"/>
              <a:t>a corto y largo </a:t>
            </a:r>
            <a:r>
              <a:rPr lang="es-MX" sz="2000" b="1" dirty="0" smtClean="0"/>
              <a:t>plazos </a:t>
            </a:r>
            <a:r>
              <a:rPr lang="es-MX" sz="2000" b="1" dirty="0"/>
              <a:t>que supone la enterocolitis necrotizante, </a:t>
            </a:r>
            <a:r>
              <a:rPr lang="es-MX" sz="2000" b="1" dirty="0" smtClean="0"/>
              <a:t>estudios de costo-efectividad (realizados en Europa), establecen </a:t>
            </a:r>
            <a:r>
              <a:rPr lang="es-MX" sz="2000" b="1" dirty="0"/>
              <a:t>que el coste económico de obtener </a:t>
            </a:r>
            <a:r>
              <a:rPr lang="es-MX" sz="2000" b="1" dirty="0" smtClean="0"/>
              <a:t>LH donada </a:t>
            </a:r>
            <a:r>
              <a:rPr lang="es-MX" sz="2000" b="1" dirty="0"/>
              <a:t>es insignificante en relación con el ahorro conseguido al prevenir casos de enterocolitis </a:t>
            </a:r>
            <a:r>
              <a:rPr lang="es-MX" sz="2000" b="1" dirty="0" smtClean="0"/>
              <a:t>necrotizante. </a:t>
            </a:r>
          </a:p>
          <a:p>
            <a:pPr lvl="1" algn="just"/>
            <a:r>
              <a:rPr lang="es-MX" sz="2000" b="1" dirty="0" smtClean="0">
                <a:solidFill>
                  <a:schemeClr val="accent2"/>
                </a:solidFill>
              </a:rPr>
              <a:t>Así</a:t>
            </a:r>
            <a:r>
              <a:rPr lang="es-MX" sz="2000" b="1" dirty="0">
                <a:solidFill>
                  <a:schemeClr val="accent2"/>
                </a:solidFill>
              </a:rPr>
              <a:t>, por ejemplo, sólo en </a:t>
            </a:r>
            <a:r>
              <a:rPr lang="es-MX" sz="2000" b="1" dirty="0" smtClean="0">
                <a:solidFill>
                  <a:schemeClr val="accent2"/>
                </a:solidFill>
              </a:rPr>
              <a:t>costos </a:t>
            </a:r>
            <a:r>
              <a:rPr lang="es-MX" sz="2000" b="1" dirty="0">
                <a:solidFill>
                  <a:schemeClr val="accent2"/>
                </a:solidFill>
              </a:rPr>
              <a:t>directos durante su estancia en la unidad neonatal, por cada euro invertido en leche humana donada la unidad neonatal se ahorra entre 6 y 19 </a:t>
            </a:r>
            <a:r>
              <a:rPr lang="es-MX" sz="2000" b="1" dirty="0" smtClean="0">
                <a:solidFill>
                  <a:schemeClr val="accent2"/>
                </a:solidFill>
              </a:rPr>
              <a:t>euros” (García-Lara, 2012: 247).</a:t>
            </a:r>
            <a:endParaRPr lang="es-MX" sz="2000" b="1" dirty="0">
              <a:solidFill>
                <a:schemeClr val="accent2"/>
              </a:solidFill>
            </a:endParaRPr>
          </a:p>
        </p:txBody>
      </p:sp>
      <p:pic>
        <p:nvPicPr>
          <p:cNvPr id="4"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997565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332656"/>
            <a:ext cx="7520940" cy="2880320"/>
          </a:xfrm>
        </p:spPr>
        <p:txBody>
          <a:bodyPr>
            <a:normAutofit/>
          </a:bodyPr>
          <a:lstStyle/>
          <a:p>
            <a:pPr lvl="1" algn="just"/>
            <a:r>
              <a:rPr lang="es-MX" sz="1800" dirty="0"/>
              <a:t>De acuerdo con el Instituto Nacional de Salud Pública (INSP) de México, la falta de lactancia materna es muy costosa para el gobierno como para los </a:t>
            </a:r>
            <a:r>
              <a:rPr lang="es-MX" sz="1800" dirty="0" smtClean="0"/>
              <a:t>hogares (Unicef, 2015).</a:t>
            </a:r>
            <a:endParaRPr lang="es-MX" sz="1800" dirty="0"/>
          </a:p>
          <a:p>
            <a:pPr lvl="1" algn="just"/>
            <a:r>
              <a:rPr lang="es-MX" sz="1800" b="1" dirty="0">
                <a:solidFill>
                  <a:schemeClr val="accent2"/>
                </a:solidFill>
              </a:rPr>
              <a:t>Se estima que en 2012 el </a:t>
            </a:r>
            <a:r>
              <a:rPr lang="es-MX" sz="1800" b="1" dirty="0" smtClean="0">
                <a:solidFill>
                  <a:schemeClr val="accent2"/>
                </a:solidFill>
              </a:rPr>
              <a:t>gobierno mexicano </a:t>
            </a:r>
            <a:r>
              <a:rPr lang="es-MX" sz="1800" b="1" dirty="0">
                <a:solidFill>
                  <a:schemeClr val="accent2"/>
                </a:solidFill>
              </a:rPr>
              <a:t>gastó entre $745.6 millones y $2,416.5 millones de dólares en gastos pediátricos, como consecuencia del consumo de formulas </a:t>
            </a:r>
            <a:r>
              <a:rPr lang="es-MX" sz="1800" b="1" dirty="0" smtClean="0">
                <a:solidFill>
                  <a:schemeClr val="accent2"/>
                </a:solidFill>
              </a:rPr>
              <a:t>lácteas (Unicef, 2015) </a:t>
            </a:r>
            <a:endParaRPr lang="es-MX" sz="1800" dirty="0"/>
          </a:p>
          <a:p>
            <a:pPr lvl="1" algn="just"/>
            <a:r>
              <a:rPr lang="es-MX" sz="1800" dirty="0"/>
              <a:t>La lactancia materna protege contra una serie de enfermedades y por lo tanto tiene el potencial de disminuir los costos para el sistema de salud. </a:t>
            </a:r>
          </a:p>
          <a:p>
            <a:endParaRPr lang="es-MX" dirty="0"/>
          </a:p>
        </p:txBody>
      </p:sp>
      <p:pic>
        <p:nvPicPr>
          <p:cNvPr id="10242" name="Picture 2" descr="http://www.mujeretc.cl/mj/wp-content/uploads/2015/04/530bbc78b9379558617ec310_i0_46-13932800224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43259"/>
            <a:ext cx="3023932" cy="20159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http://media2.prevencionar.com/media/sites/2/2015/08/costobene-fw_.png"/>
          <p:cNvPicPr>
            <a:picLocks noChangeAspect="1" noChangeArrowheads="1"/>
          </p:cNvPicPr>
          <p:nvPr/>
        </p:nvPicPr>
        <p:blipFill rotWithShape="1">
          <a:blip r:embed="rId3">
            <a:extLst>
              <a:ext uri="{28A0092B-C50C-407E-A947-70E740481C1C}">
                <a14:useLocalDpi xmlns:a14="http://schemas.microsoft.com/office/drawing/2010/main" val="0"/>
              </a:ext>
            </a:extLst>
          </a:blip>
          <a:srcRect l="4965" t="8178" r="15034" b="14679"/>
          <a:stretch/>
        </p:blipFill>
        <p:spPr bwMode="auto">
          <a:xfrm>
            <a:off x="4932041" y="2972185"/>
            <a:ext cx="2952328" cy="1897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282" y="5301208"/>
            <a:ext cx="3096344" cy="1240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2769645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1640</TotalTime>
  <Words>1456</Words>
  <Application>Microsoft Office PowerPoint</Application>
  <PresentationFormat>Presentación en pantalla (4:3)</PresentationFormat>
  <Paragraphs>101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Ángulos</vt:lpstr>
      <vt:lpstr>Proyecto de bancos de leche humana</vt:lpstr>
      <vt:lpstr>La leche humana (lh), el alimento natural</vt:lpstr>
      <vt:lpstr>Presentación de PowerPoint</vt:lpstr>
      <vt:lpstr>Presentación de PowerPoint</vt:lpstr>
      <vt:lpstr>Presentación de PowerPoint</vt:lpstr>
      <vt:lpstr>BANCO DE LECHE HUMANA (blh)</vt:lpstr>
      <vt:lpstr>Presentación de PowerPoint</vt:lpstr>
      <vt:lpstr>Beneficios económicos de los blh</vt:lpstr>
      <vt:lpstr>Presentación de PowerPoint</vt:lpstr>
      <vt:lpstr>El mejor método para pasteurizar lh: método holder</vt:lpstr>
      <vt:lpstr>Pasteurizador hsc</vt:lpstr>
      <vt:lpstr>Presentación de PowerPoint</vt:lpstr>
      <vt:lpstr>ETAPAS DEL BLH</vt:lpstr>
      <vt:lpstr>Presentación de PowerPoint</vt:lpstr>
      <vt:lpstr>EQUIPOS que conforman el blh</vt:lpstr>
      <vt:lpstr>Presentación de PowerPoint</vt:lpstr>
      <vt:lpstr>BLH EQUIPADOS POR MEDICAL DEVICES DE México</vt:lpstr>
      <vt:lpstr>Referencias:</vt:lpstr>
      <vt:lpstr>GRACIAS, GRAZIE, БЛАГОДАРНОСТЬ, THANK YOU, MERCI, DANK, OBRIGADO,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bancos de leche humana en méxico</dc:title>
  <dc:creator>Alonso González</dc:creator>
  <cp:lastModifiedBy>JOSEGUILLERMO JUAREZDIAZ</cp:lastModifiedBy>
  <cp:revision>48</cp:revision>
  <dcterms:created xsi:type="dcterms:W3CDTF">2016-09-26T21:03:26Z</dcterms:created>
  <dcterms:modified xsi:type="dcterms:W3CDTF">2017-02-02T19:15:48Z</dcterms:modified>
</cp:coreProperties>
</file>